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gif" ContentType="image/gif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36.xml" ContentType="application/vnd.openxmlformats-officedocument.presentationml.slide+xml"/>
  <Override PartName="/ppt/slides/slide4.xml" ContentType="application/vnd.openxmlformats-officedocument.presentationml.slide+xml"/>
  <Default Extension="emf" ContentType="image/x-emf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8"/>
  </p:notesMasterIdLst>
  <p:sldIdLst>
    <p:sldId id="320" r:id="rId2"/>
    <p:sldId id="331" r:id="rId3"/>
    <p:sldId id="625" r:id="rId4"/>
    <p:sldId id="334" r:id="rId5"/>
    <p:sldId id="258" r:id="rId6"/>
    <p:sldId id="260" r:id="rId7"/>
    <p:sldId id="333" r:id="rId8"/>
    <p:sldId id="265" r:id="rId9"/>
    <p:sldId id="261" r:id="rId10"/>
    <p:sldId id="264" r:id="rId11"/>
    <p:sldId id="266" r:id="rId12"/>
    <p:sldId id="262" r:id="rId13"/>
    <p:sldId id="335" r:id="rId14"/>
    <p:sldId id="336" r:id="rId15"/>
    <p:sldId id="626" r:id="rId16"/>
    <p:sldId id="323" r:id="rId17"/>
    <p:sldId id="324" r:id="rId18"/>
    <p:sldId id="325" r:id="rId19"/>
    <p:sldId id="342" r:id="rId20"/>
    <p:sldId id="341" r:id="rId21"/>
    <p:sldId id="256" r:id="rId22"/>
    <p:sldId id="627" r:id="rId23"/>
    <p:sldId id="332" r:id="rId24"/>
    <p:sldId id="628" r:id="rId25"/>
    <p:sldId id="349" r:id="rId26"/>
    <p:sldId id="346" r:id="rId27"/>
    <p:sldId id="263" r:id="rId28"/>
    <p:sldId id="348" r:id="rId29"/>
    <p:sldId id="259" r:id="rId30"/>
    <p:sldId id="347" r:id="rId31"/>
    <p:sldId id="350" r:id="rId32"/>
    <p:sldId id="257" r:id="rId33"/>
    <p:sldId id="620" r:id="rId34"/>
    <p:sldId id="440" r:id="rId35"/>
    <p:sldId id="351" r:id="rId36"/>
    <p:sldId id="352" r:id="rId37"/>
    <p:sldId id="450" r:id="rId38"/>
    <p:sldId id="621" r:id="rId39"/>
    <p:sldId id="615" r:id="rId40"/>
    <p:sldId id="622" r:id="rId41"/>
    <p:sldId id="618" r:id="rId42"/>
    <p:sldId id="619" r:id="rId43"/>
    <p:sldId id="617" r:id="rId44"/>
    <p:sldId id="623" r:id="rId45"/>
    <p:sldId id="624" r:id="rId46"/>
    <p:sldId id="629" r:id="rId47"/>
  </p:sldIdLst>
  <p:sldSz cx="9144000" cy="5143500" type="screen16x9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Malte Meinshausen" initials="MM" lastIdx="1" clrIdx="0">
    <p:extLst>
      <p:ext uri="{19B8F6BF-5375-455C-9EA6-DF929625EA0E}">
        <p15:presenceInfo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userId="S-1-5-21-2078795561-4233005657-3261906462-1763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66CC"/>
    <a:srgbClr val="000000"/>
    <a:srgbClr val="57BAD4"/>
    <a:srgbClr val="444444"/>
    <a:srgbClr val="43A0AF"/>
    <a:srgbClr val="F0B732"/>
    <a:srgbClr val="1D454B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021" autoAdjust="0"/>
    <p:restoredTop sz="94095" autoAdjust="0"/>
  </p:normalViewPr>
  <p:slideViewPr>
    <p:cSldViewPr snapToGrid="0" snapToObjects="1">
      <p:cViewPr varScale="1">
        <p:scale>
          <a:sx n="167" d="100"/>
          <a:sy n="167" d="100"/>
        </p:scale>
        <p:origin x="-96" y="-3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8D9F1-0FE5-47A7-852A-54448AD7E795}" type="datetimeFigureOut">
              <a:rPr lang="en-AU" smtClean="0"/>
              <a:pPr/>
              <a:t>4/12/19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A6337-873C-4B74-AA35-3B8F09594E5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439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B267E-85F5-F144-9A57-DDC016663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3283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A6337-873C-4B74-AA35-3B8F09594E54}" type="slidenum">
              <a:rPr lang="en-AU" smtClean="0"/>
              <a:pPr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936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692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9"/>
          <p:cNvSpPr txBox="1">
            <a:spLocks noGrp="1"/>
          </p:cNvSpPr>
          <p:nvPr>
            <p:ph type="body" idx="13"/>
          </p:nvPr>
        </p:nvSpPr>
        <p:spPr>
          <a:xfrm>
            <a:off x="4408214" y="1809724"/>
            <a:ext cx="35433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pic>
        <p:nvPicPr>
          <p:cNvPr id="7" name="Picture 6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66" y="4493928"/>
            <a:ext cx="910067" cy="480060"/>
          </a:xfrm>
          <a:prstGeom prst="rect">
            <a:avLst/>
          </a:prstGeom>
        </p:spPr>
      </p:pic>
      <p:sp>
        <p:nvSpPr>
          <p:cNvPr id="9" name="Shape 29"/>
          <p:cNvSpPr txBox="1">
            <a:spLocks noGrp="1"/>
          </p:cNvSpPr>
          <p:nvPr>
            <p:ph type="body" idx="14"/>
          </p:nvPr>
        </p:nvSpPr>
        <p:spPr>
          <a:xfrm>
            <a:off x="685800" y="1809724"/>
            <a:ext cx="35433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pic>
        <p:nvPicPr>
          <p:cNvPr id="10" name="Picture 9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4" y="1106389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82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11" name="Picture 10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5" name="Shape 29"/>
          <p:cNvSpPr txBox="1">
            <a:spLocks noGrp="1"/>
          </p:cNvSpPr>
          <p:nvPr>
            <p:ph type="body" idx="10"/>
          </p:nvPr>
        </p:nvSpPr>
        <p:spPr>
          <a:xfrm>
            <a:off x="3244614" y="1810771"/>
            <a:ext cx="2446867" cy="239947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6" name="Shape 29"/>
          <p:cNvSpPr txBox="1">
            <a:spLocks noGrp="1"/>
          </p:cNvSpPr>
          <p:nvPr>
            <p:ph type="body" idx="11"/>
          </p:nvPr>
        </p:nvSpPr>
        <p:spPr>
          <a:xfrm>
            <a:off x="5794022" y="1810771"/>
            <a:ext cx="2446867" cy="239947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5804" y="1106389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hape 29"/>
          <p:cNvSpPr txBox="1">
            <a:spLocks noGrp="1"/>
          </p:cNvSpPr>
          <p:nvPr>
            <p:ph type="body" idx="12"/>
          </p:nvPr>
        </p:nvSpPr>
        <p:spPr>
          <a:xfrm>
            <a:off x="685804" y="1810771"/>
            <a:ext cx="2446867" cy="239947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6681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1" name="Shape 29"/>
          <p:cNvSpPr txBox="1">
            <a:spLocks noGrp="1"/>
          </p:cNvSpPr>
          <p:nvPr>
            <p:ph type="body" idx="1"/>
          </p:nvPr>
        </p:nvSpPr>
        <p:spPr>
          <a:xfrm>
            <a:off x="685800" y="1802361"/>
            <a:ext cx="4751681" cy="222780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5" y="1106389"/>
            <a:ext cx="4751680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644444" y="5607"/>
            <a:ext cx="3499556" cy="5137894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4492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 Colum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2" name="Shape 29"/>
          <p:cNvSpPr txBox="1">
            <a:spLocks noGrp="1"/>
          </p:cNvSpPr>
          <p:nvPr>
            <p:ph type="body" idx="14"/>
          </p:nvPr>
        </p:nvSpPr>
        <p:spPr>
          <a:xfrm>
            <a:off x="685800" y="1809724"/>
            <a:ext cx="23622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4" y="1106389"/>
            <a:ext cx="4817529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hape 29"/>
          <p:cNvSpPr txBox="1">
            <a:spLocks noGrp="1"/>
          </p:cNvSpPr>
          <p:nvPr>
            <p:ph type="body" idx="15"/>
          </p:nvPr>
        </p:nvSpPr>
        <p:spPr>
          <a:xfrm>
            <a:off x="3141133" y="1809724"/>
            <a:ext cx="23622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644444" y="5607"/>
            <a:ext cx="3499556" cy="5137894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9378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1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1" name="Shape 29"/>
          <p:cNvSpPr txBox="1">
            <a:spLocks noGrp="1"/>
          </p:cNvSpPr>
          <p:nvPr>
            <p:ph type="body" idx="1"/>
          </p:nvPr>
        </p:nvSpPr>
        <p:spPr>
          <a:xfrm>
            <a:off x="685800" y="1802361"/>
            <a:ext cx="4751681" cy="222780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5" y="1106389"/>
            <a:ext cx="4751680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644444" y="2257777"/>
            <a:ext cx="3499556" cy="288572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644444" y="0"/>
            <a:ext cx="1749778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94222" y="0"/>
            <a:ext cx="1749778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599448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1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0" name="Shape 29"/>
          <p:cNvSpPr txBox="1">
            <a:spLocks noGrp="1"/>
          </p:cNvSpPr>
          <p:nvPr>
            <p:ph type="body" idx="14"/>
          </p:nvPr>
        </p:nvSpPr>
        <p:spPr>
          <a:xfrm>
            <a:off x="685800" y="1809724"/>
            <a:ext cx="23622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4" y="1106389"/>
            <a:ext cx="4817529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hape 29"/>
          <p:cNvSpPr txBox="1">
            <a:spLocks noGrp="1"/>
          </p:cNvSpPr>
          <p:nvPr>
            <p:ph type="body" idx="15"/>
          </p:nvPr>
        </p:nvSpPr>
        <p:spPr>
          <a:xfrm>
            <a:off x="3141133" y="1809724"/>
            <a:ext cx="23622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644444" y="2257777"/>
            <a:ext cx="3499556" cy="288572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44444" y="0"/>
            <a:ext cx="1749778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394222" y="0"/>
            <a:ext cx="1749778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2532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499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49628" y="3707354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100000"/>
              </a:lnSpc>
              <a:defRPr sz="3800" b="1" i="0" spc="-100" baseline="0">
                <a:solidFill>
                  <a:schemeClr val="bg1">
                    <a:lumMod val="95000"/>
                  </a:schemeClr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171057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6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49629" y="566831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100000"/>
              </a:lnSpc>
              <a:defRPr sz="3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28267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4934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with logo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857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4" y="3812387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1920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Break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5400000">
            <a:off x="171330" y="1220161"/>
            <a:ext cx="1208688" cy="1534299"/>
          </a:xfrm>
          <a:prstGeom prst="round2SameRect">
            <a:avLst>
              <a:gd name="adj1" fmla="val 32258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743286" y="1443926"/>
            <a:ext cx="5571914" cy="114772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800" b="1" i="0" kern="1200" spc="0" baseline="0">
                <a:solidFill>
                  <a:schemeClr val="bg1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276599" y="1676710"/>
            <a:ext cx="0" cy="664338"/>
          </a:xfrm>
          <a:prstGeom prst="line">
            <a:avLst/>
          </a:prstGeom>
          <a:ln>
            <a:solidFill>
              <a:srgbClr val="57BAD4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416560" y="1298212"/>
            <a:ext cx="944881" cy="804898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400" b="1" i="0" kern="1200" spc="-100" baseline="0">
                <a:solidFill>
                  <a:srgbClr val="444444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r"/>
            <a:endParaRPr lang="en-US" sz="4000" dirty="0">
              <a:solidFill>
                <a:srgbClr val="57BA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53306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Break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5400000">
            <a:off x="171330" y="1220161"/>
            <a:ext cx="1208688" cy="1534299"/>
          </a:xfrm>
          <a:prstGeom prst="round2SameRect">
            <a:avLst>
              <a:gd name="adj1" fmla="val 32258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76599" y="1676710"/>
            <a:ext cx="0" cy="664338"/>
          </a:xfrm>
          <a:prstGeom prst="line">
            <a:avLst/>
          </a:prstGeom>
          <a:ln>
            <a:solidFill>
              <a:srgbClr val="F0B732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43286" y="1443926"/>
            <a:ext cx="5571914" cy="114772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800" b="1" i="0" kern="1200" spc="0" baseline="0">
                <a:solidFill>
                  <a:schemeClr val="bg1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79711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olid color background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014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olid colour background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7000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1F30-819C-D347-A34E-770EA122B855}" type="datetimeFigureOut">
              <a:rPr lang="en-US" smtClean="0"/>
              <a:pPr/>
              <a:t>4/12/19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AC67-FC0D-CC4D-B4E7-A9F57625F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6070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03CE37-5355-4DEE-BC40-EAF13160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529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71610"/>
            <a:ext cx="9144000" cy="5215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F3759-CF32-5440-BEB7-0B323FC1F4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72044"/>
            <a:ext cx="9128112" cy="91281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95342" y="9804"/>
            <a:ext cx="8229600" cy="6347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943A85-7078-48B9-AB4A-3CE5C22F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42" y="1202920"/>
            <a:ext cx="5245769" cy="3446525"/>
          </a:xfrm>
        </p:spPr>
        <p:txBody>
          <a:bodyPr/>
          <a:lstStyle>
            <a:lvl1pPr marL="342900" indent="-342900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071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4" y="3812387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423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"/>
          <p:cNvSpPr txBox="1">
            <a:spLocks noGrp="1"/>
          </p:cNvSpPr>
          <p:nvPr>
            <p:ph type="body" idx="1"/>
          </p:nvPr>
        </p:nvSpPr>
        <p:spPr>
          <a:xfrm>
            <a:off x="685800" y="4055807"/>
            <a:ext cx="6644744" cy="38971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None/>
              <a:tabLst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4" y="3360832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211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Quotes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7957201" y="4414804"/>
            <a:ext cx="941738" cy="51136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2000" b="1" i="0" kern="1200" spc="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”</a:t>
            </a:r>
          </a:p>
        </p:txBody>
      </p:sp>
      <p:sp>
        <p:nvSpPr>
          <p:cNvPr id="12" name="Shape 18"/>
          <p:cNvSpPr txBox="1">
            <a:spLocks noGrp="1"/>
          </p:cNvSpPr>
          <p:nvPr>
            <p:ph type="body" idx="1"/>
          </p:nvPr>
        </p:nvSpPr>
        <p:spPr>
          <a:xfrm>
            <a:off x="1757200" y="1097280"/>
            <a:ext cx="5629800" cy="260096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38100" marR="0" lvl="0" indent="0" algn="ctr" defTabSz="457200" rtl="0" eaLnBrk="1" fontAlgn="auto" latinLnBrk="0" hangingPunct="1">
              <a:lnSpc>
                <a:spcPts val="34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Arial"/>
              <a:buNone/>
              <a:tabLst/>
              <a:defRPr sz="3000" i="1" baseline="0">
                <a:solidFill>
                  <a:schemeClr val="bg1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 lang="it-IT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261941" y="135070"/>
            <a:ext cx="941738" cy="51136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2000" b="1" i="0" kern="1200" spc="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94311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Quotes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7957201" y="4414804"/>
            <a:ext cx="941738" cy="51136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2000" b="1" i="0" kern="1200" spc="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”</a:t>
            </a:r>
          </a:p>
        </p:txBody>
      </p:sp>
      <p:sp>
        <p:nvSpPr>
          <p:cNvPr id="12" name="Shape 18"/>
          <p:cNvSpPr txBox="1">
            <a:spLocks noGrp="1"/>
          </p:cNvSpPr>
          <p:nvPr>
            <p:ph type="body" idx="1"/>
          </p:nvPr>
        </p:nvSpPr>
        <p:spPr>
          <a:xfrm>
            <a:off x="1757200" y="1097280"/>
            <a:ext cx="5629800" cy="260096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38100" marR="0" lvl="0" indent="0" algn="ctr" defTabSz="457200" rtl="0" eaLnBrk="1" fontAlgn="auto" latinLnBrk="0" hangingPunct="1">
              <a:lnSpc>
                <a:spcPts val="34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Arial"/>
              <a:buNone/>
              <a:tabLst/>
              <a:defRPr sz="3000" i="1" baseline="0">
                <a:solidFill>
                  <a:schemeClr val="bg1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 lang="it-IT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 rot="10800000">
            <a:off x="261941" y="135070"/>
            <a:ext cx="941738" cy="51136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2000" b="1" i="0" kern="1200" spc="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364076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esen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pic>
        <p:nvPicPr>
          <p:cNvPr id="5" name="Picture 4" descr="logo-fullcolor-smal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66" y="4493928"/>
            <a:ext cx="910067" cy="480060"/>
          </a:xfrm>
          <a:prstGeom prst="rect">
            <a:avLst/>
          </a:prstGeom>
        </p:spPr>
      </p:pic>
      <p:sp>
        <p:nvSpPr>
          <p:cNvPr id="29" name="Shape 29"/>
          <p:cNvSpPr txBox="1">
            <a:spLocks noGrp="1"/>
          </p:cNvSpPr>
          <p:nvPr>
            <p:ph type="body" idx="13" hasCustomPrompt="1"/>
          </p:nvPr>
        </p:nvSpPr>
        <p:spPr>
          <a:xfrm>
            <a:off x="3348568" y="2784593"/>
            <a:ext cx="2446867" cy="50799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0" lvl="0" indent="0" algn="l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None/>
              <a:defRPr sz="1600" b="1" spc="-100" baseline="0">
                <a:solidFill>
                  <a:srgbClr val="43A0AF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r>
              <a:rPr lang="en-US" dirty="0"/>
              <a:t>Presenter 1</a:t>
            </a:r>
          </a:p>
        </p:txBody>
      </p:sp>
      <p:sp>
        <p:nvSpPr>
          <p:cNvPr id="31" name="Shape 29"/>
          <p:cNvSpPr txBox="1">
            <a:spLocks noGrp="1"/>
          </p:cNvSpPr>
          <p:nvPr>
            <p:ph type="body" idx="12"/>
          </p:nvPr>
        </p:nvSpPr>
        <p:spPr>
          <a:xfrm>
            <a:off x="3348568" y="3236987"/>
            <a:ext cx="2446869" cy="160866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None/>
              <a:tabLst/>
              <a:defRPr sz="1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pic>
        <p:nvPicPr>
          <p:cNvPr id="38" name="Picture 37" descr="colorbar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223895" y="0"/>
            <a:ext cx="45719" cy="1138295"/>
          </a:xfrm>
          <a:prstGeom prst="rect">
            <a:avLst/>
          </a:prstGeom>
        </p:spPr>
      </p:pic>
      <p:sp>
        <p:nvSpPr>
          <p:cNvPr id="39" name="Title 1"/>
          <p:cNvSpPr>
            <a:spLocks noGrp="1"/>
          </p:cNvSpPr>
          <p:nvPr>
            <p:ph type="ctrTitle"/>
          </p:nvPr>
        </p:nvSpPr>
        <p:spPr>
          <a:xfrm>
            <a:off x="357481" y="278540"/>
            <a:ext cx="2615260" cy="859756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2400" b="1" i="0" spc="-100" baseline="0">
                <a:solidFill>
                  <a:schemeClr val="bg1">
                    <a:lumMod val="65000"/>
                  </a:schemeClr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348568" y="1138295"/>
            <a:ext cx="2446868" cy="1646298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564677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pic>
        <p:nvPicPr>
          <p:cNvPr id="5" name="Picture 4" descr="logo-fullcolor-smal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66" y="4493928"/>
            <a:ext cx="910067" cy="480060"/>
          </a:xfrm>
          <a:prstGeom prst="rect">
            <a:avLst/>
          </a:prstGeom>
        </p:spPr>
      </p:pic>
      <p:sp>
        <p:nvSpPr>
          <p:cNvPr id="19" name="Shape 29"/>
          <p:cNvSpPr txBox="1">
            <a:spLocks noGrp="1"/>
          </p:cNvSpPr>
          <p:nvPr>
            <p:ph type="body" idx="13" hasCustomPrompt="1"/>
          </p:nvPr>
        </p:nvSpPr>
        <p:spPr>
          <a:xfrm>
            <a:off x="2972272" y="2784593"/>
            <a:ext cx="2446867" cy="50799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0" lvl="0" indent="0" algn="l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None/>
              <a:defRPr sz="1600" b="1" spc="-100" baseline="0">
                <a:solidFill>
                  <a:srgbClr val="444444"/>
                </a:solidFill>
                <a:latin typeface="Open Sans"/>
                <a:cs typeface="Open Sans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r>
              <a:rPr lang="en-US" dirty="0"/>
              <a:t>Presenter 1</a:t>
            </a:r>
          </a:p>
        </p:txBody>
      </p:sp>
      <p:sp>
        <p:nvSpPr>
          <p:cNvPr id="12" name="Shape 29"/>
          <p:cNvSpPr txBox="1">
            <a:spLocks noGrp="1"/>
          </p:cNvSpPr>
          <p:nvPr>
            <p:ph type="body" idx="15" hasCustomPrompt="1"/>
          </p:nvPr>
        </p:nvSpPr>
        <p:spPr>
          <a:xfrm>
            <a:off x="5903285" y="2784593"/>
            <a:ext cx="2446867" cy="50799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0" lvl="0" indent="0" algn="l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None/>
              <a:defRPr sz="1600" b="1" spc="-100" baseline="0">
                <a:solidFill>
                  <a:srgbClr val="444444"/>
                </a:solidFill>
                <a:latin typeface="Open Sans"/>
                <a:cs typeface="Open Sans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r>
              <a:rPr lang="en-US" dirty="0"/>
              <a:t>Presenter 2</a:t>
            </a:r>
          </a:p>
        </p:txBody>
      </p:sp>
      <p:sp>
        <p:nvSpPr>
          <p:cNvPr id="27" name="Shape 29"/>
          <p:cNvSpPr txBox="1">
            <a:spLocks noGrp="1"/>
          </p:cNvSpPr>
          <p:nvPr>
            <p:ph type="body" idx="12"/>
          </p:nvPr>
        </p:nvSpPr>
        <p:spPr>
          <a:xfrm>
            <a:off x="3446270" y="3292592"/>
            <a:ext cx="1972870" cy="160866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None/>
              <a:tabLst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047527" y="3390296"/>
            <a:ext cx="292705" cy="1383250"/>
            <a:chOff x="3423823" y="3390296"/>
            <a:chExt cx="292705" cy="1383250"/>
          </a:xfrm>
        </p:grpSpPr>
        <p:pic>
          <p:nvPicPr>
            <p:cNvPr id="29" name="Picture 28" descr="icon-linkedin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429600" y="3757305"/>
              <a:ext cx="282223" cy="282223"/>
            </a:xfrm>
            <a:prstGeom prst="rect">
              <a:avLst/>
            </a:prstGeom>
          </p:spPr>
        </p:pic>
        <p:pic>
          <p:nvPicPr>
            <p:cNvPr id="30" name="Picture 29" descr="icon-mail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423823" y="4118537"/>
              <a:ext cx="288000" cy="288000"/>
            </a:xfrm>
            <a:prstGeom prst="rect">
              <a:avLst/>
            </a:prstGeom>
          </p:spPr>
        </p:pic>
        <p:pic>
          <p:nvPicPr>
            <p:cNvPr id="31" name="Picture 30" descr="icon-twitter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428528" y="3390296"/>
              <a:ext cx="288000" cy="288000"/>
            </a:xfrm>
            <a:prstGeom prst="rect">
              <a:avLst/>
            </a:prstGeom>
          </p:spPr>
        </p:pic>
        <p:pic>
          <p:nvPicPr>
            <p:cNvPr id="32" name="Picture 31" descr="icon-websit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423823" y="4485546"/>
              <a:ext cx="288000" cy="2880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 userDrawn="1"/>
        </p:nvGrpSpPr>
        <p:grpSpPr>
          <a:xfrm>
            <a:off x="5978539" y="3390296"/>
            <a:ext cx="292705" cy="1383250"/>
            <a:chOff x="3423823" y="3390296"/>
            <a:chExt cx="292705" cy="1383250"/>
          </a:xfrm>
        </p:grpSpPr>
        <p:pic>
          <p:nvPicPr>
            <p:cNvPr id="35" name="Picture 34" descr="icon-linkedin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429600" y="3757305"/>
              <a:ext cx="282223" cy="282223"/>
            </a:xfrm>
            <a:prstGeom prst="rect">
              <a:avLst/>
            </a:prstGeom>
          </p:spPr>
        </p:pic>
        <p:pic>
          <p:nvPicPr>
            <p:cNvPr id="36" name="Picture 35" descr="icon-mail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423823" y="4118537"/>
              <a:ext cx="288000" cy="288000"/>
            </a:xfrm>
            <a:prstGeom prst="rect">
              <a:avLst/>
            </a:prstGeom>
          </p:spPr>
        </p:pic>
        <p:pic>
          <p:nvPicPr>
            <p:cNvPr id="37" name="Picture 36" descr="icon-twitter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428528" y="3390296"/>
              <a:ext cx="288000" cy="288000"/>
            </a:xfrm>
            <a:prstGeom prst="rect">
              <a:avLst/>
            </a:prstGeom>
          </p:spPr>
        </p:pic>
        <p:pic>
          <p:nvPicPr>
            <p:cNvPr id="38" name="Picture 37" descr="icon-websit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423823" y="4485546"/>
              <a:ext cx="288000" cy="288000"/>
            </a:xfrm>
            <a:prstGeom prst="rect">
              <a:avLst/>
            </a:prstGeom>
          </p:spPr>
        </p:pic>
      </p:grpSp>
      <p:sp>
        <p:nvSpPr>
          <p:cNvPr id="39" name="Shape 29"/>
          <p:cNvSpPr txBox="1">
            <a:spLocks noGrp="1"/>
          </p:cNvSpPr>
          <p:nvPr>
            <p:ph type="body" idx="16"/>
          </p:nvPr>
        </p:nvSpPr>
        <p:spPr>
          <a:xfrm>
            <a:off x="6377753" y="3292592"/>
            <a:ext cx="1972870" cy="160866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None/>
              <a:tabLst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ctrTitle"/>
          </p:nvPr>
        </p:nvSpPr>
        <p:spPr>
          <a:xfrm>
            <a:off x="357481" y="278539"/>
            <a:ext cx="2615260" cy="2760055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  <p:pic>
        <p:nvPicPr>
          <p:cNvPr id="42" name="Picture 41" descr="colorbar.pn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223895" y="0"/>
            <a:ext cx="45719" cy="1138295"/>
          </a:xfrm>
          <a:prstGeom prst="rect">
            <a:avLst/>
          </a:prstGeom>
        </p:spPr>
      </p:pic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972271" y="259607"/>
            <a:ext cx="2540469" cy="2506172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600" b="1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903285" y="259607"/>
            <a:ext cx="2540469" cy="2506172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600" b="1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546969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agenda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"/>
          <p:cNvSpPr txBox="1">
            <a:spLocks noGrp="1"/>
          </p:cNvSpPr>
          <p:nvPr>
            <p:ph type="body" idx="1"/>
          </p:nvPr>
        </p:nvSpPr>
        <p:spPr>
          <a:xfrm>
            <a:off x="685800" y="1802361"/>
            <a:ext cx="6644744" cy="222780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4" y="1106389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994996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207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63" r:id="rId3"/>
    <p:sldLayoutId id="2147483669" r:id="rId4"/>
    <p:sldLayoutId id="2147483653" r:id="rId5"/>
    <p:sldLayoutId id="2147483664" r:id="rId6"/>
    <p:sldLayoutId id="2147483661" r:id="rId7"/>
    <p:sldLayoutId id="2147483676" r:id="rId8"/>
    <p:sldLayoutId id="2147483660" r:id="rId9"/>
    <p:sldLayoutId id="2147483652" r:id="rId10"/>
    <p:sldLayoutId id="2147483650" r:id="rId11"/>
    <p:sldLayoutId id="2147483667" r:id="rId12"/>
    <p:sldLayoutId id="2147483668" r:id="rId13"/>
    <p:sldLayoutId id="2147483674" r:id="rId14"/>
    <p:sldLayoutId id="2147483675" r:id="rId15"/>
    <p:sldLayoutId id="2147483670" r:id="rId16"/>
    <p:sldLayoutId id="2147483671" r:id="rId17"/>
    <p:sldLayoutId id="2147483672" r:id="rId18"/>
    <p:sldLayoutId id="2147483656" r:id="rId19"/>
    <p:sldLayoutId id="2147483662" r:id="rId20"/>
    <p:sldLayoutId id="2147483654" r:id="rId21"/>
    <p:sldLayoutId id="2147483657" r:id="rId22"/>
    <p:sldLayoutId id="2147483658" r:id="rId23"/>
    <p:sldLayoutId id="2147483681" r:id="rId24"/>
    <p:sldLayoutId id="2147483683" r:id="rId25"/>
    <p:sldLayoutId id="2147483684" r:id="rId2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042" y="1878503"/>
            <a:ext cx="2030210" cy="16692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020" y="1967815"/>
            <a:ext cx="565103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Climate &amp; Carbon </a:t>
            </a:r>
          </a:p>
          <a:p>
            <a:r>
              <a:rPr lang="en-US" sz="330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Challenges</a:t>
            </a:r>
          </a:p>
          <a:p>
            <a:r>
              <a:rPr lang="en-US" sz="105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Malte Meinshausen</a:t>
            </a:r>
          </a:p>
          <a:p>
            <a:r>
              <a:rPr lang="en-US" sz="105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Climate &amp; Energy College </a:t>
            </a:r>
          </a:p>
          <a:p>
            <a:r>
              <a:rPr lang="en-US" sz="105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Energy Transition Hub </a:t>
            </a:r>
          </a:p>
          <a:p>
            <a:r>
              <a:rPr lang="en-US" sz="105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University of Melbourne</a:t>
            </a:r>
          </a:p>
          <a:p>
            <a:r>
              <a:rPr lang="en-US" sz="105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Lead Author IPCC WG1 AR6 </a:t>
            </a:r>
          </a:p>
          <a:p>
            <a:r>
              <a:rPr lang="en-US" sz="105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11 April 2019, Engineers Australia event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Trajan Pro" pitchFamily="18" charset="0"/>
              <a:cs typeface="Microsoft Sans Serif"/>
            </a:endParaRPr>
          </a:p>
        </p:txBody>
      </p:sp>
      <p:pic>
        <p:nvPicPr>
          <p:cNvPr id="8" name="Picture 2" descr="Image result for uni melbourne logo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800AEF-39C7-4A86-AD5F-84B9ECAFA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8919" y="0"/>
            <a:ext cx="1678476" cy="16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-fullcolor-small.p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D11353-0F3F-4D5F-8CAA-3F09C9552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878919" y="3919809"/>
            <a:ext cx="1859036" cy="980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9C12C7-8467-4781-9934-4A57B3F694EF}"/>
              </a:ext>
            </a:extLst>
          </p:cNvPr>
          <p:cNvSpPr txBox="1"/>
          <p:nvPr/>
        </p:nvSpPr>
        <p:spPr>
          <a:xfrm>
            <a:off x="6553202" y="3620837"/>
            <a:ext cx="25458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climatecollege.unimelb.edu.au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7C3832-08AF-4980-8295-06DD88721608}"/>
              </a:ext>
            </a:extLst>
          </p:cNvPr>
          <p:cNvSpPr txBox="1"/>
          <p:nvPr/>
        </p:nvSpPr>
        <p:spPr>
          <a:xfrm>
            <a:off x="6674229" y="4889584"/>
            <a:ext cx="23038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356A"/>
                </a:solidFill>
                <a:latin typeface="Trajan Pro" pitchFamily="18" charset="0"/>
                <a:cs typeface="Microsoft Sans Serif"/>
              </a:rPr>
              <a:t>Energy-transition-hub.org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417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Indi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F94FEA-D5E6-4AC3-B01D-D6777353E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170805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US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4BC9D4-0C6F-4666-B387-1577B9CFB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9261521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EU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734DDA-9596-4C38-9C33-7D4B6E3283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5556374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Germany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A82B28-A8DD-4237-8388-AA7858646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561384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Australi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C9F007-3AE6-4C9A-8A11-A3D299DEF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262522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7820B3-5A25-4CA4-8887-3094BD61E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Remaining carbon budgets</a:t>
            </a:r>
            <a:br>
              <a:rPr lang="en-AU" dirty="0"/>
            </a:br>
            <a:r>
              <a:rPr lang="en-AU" dirty="0"/>
              <a:t>to stay well below 2°C or 1.5°C warming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7292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6B47FB-578D-4EB8-A5D5-1D045012B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05" y="0"/>
            <a:ext cx="8212660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5D871A-0ADA-47B9-B47D-52F1A72C3DFB}"/>
              </a:ext>
            </a:extLst>
          </p:cNvPr>
          <p:cNvSpPr/>
          <p:nvPr/>
        </p:nvSpPr>
        <p:spPr>
          <a:xfrm>
            <a:off x="2920430" y="2468956"/>
            <a:ext cx="573206" cy="30025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2A8DC6-7466-43EE-9E14-C08CB9A729A0}"/>
              </a:ext>
            </a:extLst>
          </p:cNvPr>
          <p:cNvSpPr/>
          <p:nvPr/>
        </p:nvSpPr>
        <p:spPr>
          <a:xfrm>
            <a:off x="5559936" y="3343475"/>
            <a:ext cx="2759186" cy="1784039"/>
          </a:xfrm>
          <a:prstGeom prst="wedgeRectCallout">
            <a:avLst>
              <a:gd name="adj1" fmla="val -126163"/>
              <a:gd name="adj2" fmla="val -870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Central figure for 50% below 1.5C in final draft – consistent surface air temperature. Relative to early-industrial, 1850-1900, not pre-industrial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45DE11-B672-4365-96E2-C1A8095CC806}"/>
              </a:ext>
            </a:extLst>
          </p:cNvPr>
          <p:cNvSpPr/>
          <p:nvPr/>
        </p:nvSpPr>
        <p:spPr>
          <a:xfrm>
            <a:off x="1301580" y="482427"/>
            <a:ext cx="914082" cy="30025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A3B2A1-8882-40F8-9CFB-1F54DF16C73C}"/>
              </a:ext>
            </a:extLst>
          </p:cNvPr>
          <p:cNvSpPr txBox="1"/>
          <p:nvPr/>
        </p:nvSpPr>
        <p:spPr>
          <a:xfrm rot="5400000">
            <a:off x="7719278" y="1001462"/>
            <a:ext cx="228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IPCC Special Report on 1.5C warming</a:t>
            </a:r>
          </a:p>
        </p:txBody>
      </p:sp>
      <p:pic>
        <p:nvPicPr>
          <p:cNvPr id="8" name="Picture 2" descr="Image result for ipcc special report on 1.5C warm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7079A8-09DB-4EA2-811B-C29C4F0A4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525223">
            <a:off x="6861111" y="325167"/>
            <a:ext cx="1315035" cy="169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7834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6B47FB-578D-4EB8-A5D5-1D045012B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23" y="0"/>
            <a:ext cx="8212660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5D871A-0ADA-47B9-B47D-52F1A72C3DFB}"/>
              </a:ext>
            </a:extLst>
          </p:cNvPr>
          <p:cNvSpPr/>
          <p:nvPr/>
        </p:nvSpPr>
        <p:spPr>
          <a:xfrm>
            <a:off x="2920430" y="2468956"/>
            <a:ext cx="573206" cy="30025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2A8DC6-7466-43EE-9E14-C08CB9A729A0}"/>
              </a:ext>
            </a:extLst>
          </p:cNvPr>
          <p:cNvSpPr/>
          <p:nvPr/>
        </p:nvSpPr>
        <p:spPr>
          <a:xfrm>
            <a:off x="5559936" y="3053329"/>
            <a:ext cx="2759186" cy="2074185"/>
          </a:xfrm>
          <a:prstGeom prst="wedgeRectCallout">
            <a:avLst>
              <a:gd name="adj1" fmla="val -76569"/>
              <a:gd name="adj2" fmla="val -663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Permafrost feedback effects further reduce carbon budget by 100 GtCO2 (or one would need to assume 100 GtCO2 negative emissions after 2050)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45DE11-B672-4365-96E2-C1A8095CC806}"/>
              </a:ext>
            </a:extLst>
          </p:cNvPr>
          <p:cNvSpPr/>
          <p:nvPr/>
        </p:nvSpPr>
        <p:spPr>
          <a:xfrm>
            <a:off x="1301580" y="482427"/>
            <a:ext cx="914082" cy="30025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BDD2B7-A9B2-4F51-8096-F33CB7D27E58}"/>
              </a:ext>
            </a:extLst>
          </p:cNvPr>
          <p:cNvSpPr/>
          <p:nvPr/>
        </p:nvSpPr>
        <p:spPr>
          <a:xfrm>
            <a:off x="4191533" y="2446576"/>
            <a:ext cx="715267" cy="30025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0" name="Picture 2" descr="Image result for ipcc special report on 1.5C warm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A00FAA-2BED-4E37-B016-D521E56C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525223">
            <a:off x="6861111" y="325167"/>
            <a:ext cx="1315035" cy="169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EBD131-EC00-4FBD-8B62-CA62EC0E776C}"/>
              </a:ext>
            </a:extLst>
          </p:cNvPr>
          <p:cNvSpPr txBox="1"/>
          <p:nvPr/>
        </p:nvSpPr>
        <p:spPr>
          <a:xfrm rot="5400000">
            <a:off x="7719278" y="1001462"/>
            <a:ext cx="228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IPCC Special Report on 1.5C warming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2775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6B47FB-578D-4EB8-A5D5-1D045012B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23" y="0"/>
            <a:ext cx="8212660" cy="5143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5D871A-0ADA-47B9-B47D-52F1A72C3DFB}"/>
              </a:ext>
            </a:extLst>
          </p:cNvPr>
          <p:cNvSpPr/>
          <p:nvPr/>
        </p:nvSpPr>
        <p:spPr>
          <a:xfrm>
            <a:off x="2898050" y="2055906"/>
            <a:ext cx="573206" cy="39067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800" dirty="0"/>
              <a:t>~375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2A8DC6-7466-43EE-9E14-C08CB9A729A0}"/>
              </a:ext>
            </a:extLst>
          </p:cNvPr>
          <p:cNvSpPr/>
          <p:nvPr/>
        </p:nvSpPr>
        <p:spPr>
          <a:xfrm>
            <a:off x="4594381" y="2747108"/>
            <a:ext cx="3785488" cy="2345237"/>
          </a:xfrm>
          <a:prstGeom prst="wedgeRectCallout">
            <a:avLst>
              <a:gd name="adj1" fmla="val -85960"/>
              <a:gd name="adj2" fmla="val -744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If the 1.5°C target is taken relative to pre-industrial levels, i.e. ~1750, rather than early-industrial levels from 1850-1990, then another 0.1K needs to be subtracted from 0.53K, resulting in ~400 GtCO</a:t>
            </a:r>
            <a:r>
              <a:rPr lang="en-AU" baseline="-25000" dirty="0"/>
              <a:t>2</a:t>
            </a:r>
            <a:r>
              <a:rPr lang="en-AU" dirty="0"/>
              <a:t> carbon budget (~275 GtCO</a:t>
            </a:r>
            <a:r>
              <a:rPr lang="en-AU" baseline="-25000" dirty="0"/>
              <a:t>2</a:t>
            </a:r>
            <a:r>
              <a:rPr lang="en-AU" dirty="0"/>
              <a:t> with taking permafrost into account).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45DE11-B672-4365-96E2-C1A8095CC806}"/>
              </a:ext>
            </a:extLst>
          </p:cNvPr>
          <p:cNvSpPr/>
          <p:nvPr/>
        </p:nvSpPr>
        <p:spPr>
          <a:xfrm>
            <a:off x="1301580" y="482427"/>
            <a:ext cx="914082" cy="30025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92060E-311F-4941-BACD-889CA0DE87FE}"/>
              </a:ext>
            </a:extLst>
          </p:cNvPr>
          <p:cNvSpPr/>
          <p:nvPr/>
        </p:nvSpPr>
        <p:spPr>
          <a:xfrm>
            <a:off x="529614" y="2068798"/>
            <a:ext cx="631662" cy="39067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800" dirty="0"/>
              <a:t>~0.43</a:t>
            </a:r>
          </a:p>
        </p:txBody>
      </p:sp>
      <p:pic>
        <p:nvPicPr>
          <p:cNvPr id="7" name="Picture 2" descr="Image result for ipcc special report on 1.5C warm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4D497B-27CE-4097-B609-7650FD20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525223">
            <a:off x="6861111" y="325167"/>
            <a:ext cx="1315035" cy="169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C5DDCB-1A16-4ED0-B33D-69155F7665A7}"/>
              </a:ext>
            </a:extLst>
          </p:cNvPr>
          <p:cNvSpPr txBox="1"/>
          <p:nvPr/>
        </p:nvSpPr>
        <p:spPr>
          <a:xfrm rot="5400000">
            <a:off x="7719278" y="1001462"/>
            <a:ext cx="228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IPCC Special Report on 1.5C warming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8971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E4ABA6-28EF-4695-9AA9-98B74AE06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917" y="-1191"/>
            <a:ext cx="5145881" cy="51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A6E16B-2B8D-434B-8EC4-5276E402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 are current emission trends? </a:t>
            </a:r>
          </a:p>
          <a:p>
            <a:r>
              <a:rPr lang="en-AU" dirty="0"/>
              <a:t>The carbon budget for 1.5°C and 2.0°C</a:t>
            </a:r>
          </a:p>
          <a:p>
            <a:r>
              <a:rPr lang="en-AU" dirty="0"/>
              <a:t>What is Australia’s fair share?</a:t>
            </a:r>
          </a:p>
          <a:p>
            <a:r>
              <a:rPr lang="en-AU" dirty="0"/>
              <a:t>An example for the impacts: sea level rise and coral bleaching</a:t>
            </a:r>
          </a:p>
          <a:p>
            <a:r>
              <a:rPr lang="en-AU" dirty="0"/>
              <a:t>The light on the horizon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C123F90-3875-42F9-A665-37E200B1A6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168470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2BCB08-B20D-4126-889A-012727924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488" y="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05933E-D4AF-4B17-A454-D62B7F8A4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740DB2-1137-49E9-A85D-8083DFA70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Paris Agreement pledges to 2030 and how they compare to the carbon budgets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4543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F6DD13-5558-4496-B57D-C19D1F5F9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624A3E-BB00-4520-848E-063CBD393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World Per-capita Emissions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15CE54-5D46-440C-AB5B-4BFDD2E736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849155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740DB2-1137-49E9-A85D-8083DFA70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What would be fair emission shares?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4102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straliasFairShare2C_NDC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5542F2-A411-4315-A92B-E29FA954A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1729"/>
            <a:ext cx="914400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9585690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straliasFairShare_NDC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1737CC-C00C-46FD-AD61-643F0C7A0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1729"/>
            <a:ext cx="914400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5958784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straliasFairShare2C_onlyconstantratio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AD71AE-DDF0-41CB-BD0B-AD4CE191A4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1729"/>
            <a:ext cx="914400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206018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straliasFairShare2C_lessEqualPercapit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74E90F-CC67-4D1A-BDBB-66798B3AA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1729"/>
            <a:ext cx="914400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162869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straliasFairShare2C_equalCumulativePercapit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4ED964-0D4E-41B6-A9C1-F625F08DE5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1729"/>
            <a:ext cx="914400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861404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0C515E-87CB-415B-ABBB-D174F814A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Emission trends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425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straliasFairShare2C_lesscapability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6F3FE7-B14E-4993-9D26-7904E479E6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1729"/>
            <a:ext cx="914400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5356704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straliasFairShare15C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519B89-E7E3-42D0-9AF9-C870B98838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1729"/>
            <a:ext cx="914400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937165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straliasFairShar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F5CE20-18FA-4050-B885-848F69B24E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1729"/>
            <a:ext cx="9144000" cy="4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1901085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BFD2C8-5E47-4E20-8FDE-B65FB8984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4" y="3812387"/>
            <a:ext cx="7504719" cy="694975"/>
          </a:xfrm>
        </p:spPr>
        <p:txBody>
          <a:bodyPr/>
          <a:lstStyle/>
          <a:p>
            <a:r>
              <a:rPr lang="en-AU" dirty="0"/>
              <a:t>Example for impacts: Sea Level Rise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549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1D591E-179A-4ECD-8B9D-AEA4E700E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070" y="1802361"/>
            <a:ext cx="4214446" cy="227727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/>
              <a:t>On short time scales: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dirty="0"/>
              <a:t>Tides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dirty="0"/>
              <a:t>Storm surges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dirty="0"/>
              <a:t>Local changes in ocean currents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dirty="0"/>
              <a:t>Inverse Barometer effect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dirty="0"/>
              <a:t>[…]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ym typeface="Wingdings" panose="05000000000000000000" pitchFamily="2" charset="2"/>
              </a:rPr>
              <a:t>But there are longer term trends…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EE8768-30A7-4E36-A4A6-6587CFDD7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144" y="1044826"/>
            <a:ext cx="3600934" cy="812288"/>
          </a:xfrm>
        </p:spPr>
        <p:txBody>
          <a:bodyPr/>
          <a:lstStyle/>
          <a:p>
            <a:r>
              <a:rPr lang="en-AU" sz="3600" dirty="0"/>
              <a:t>Why do sea levels change at our coasts? </a:t>
            </a:r>
          </a:p>
        </p:txBody>
      </p:sp>
      <p:pic>
        <p:nvPicPr>
          <p:cNvPr id="1026" name="Picture 2" descr="A house that has fallen off an eroded shoreline onto the beach in Shishmaref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E5008B-E440-4F99-9731-6BEE4A3C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0619" y="3066355"/>
            <a:ext cx="3493381" cy="20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27422C-BFA5-4437-9D4F-250088492F9B}"/>
              </a:ext>
            </a:extLst>
          </p:cNvPr>
          <p:cNvSpPr txBox="1"/>
          <p:nvPr/>
        </p:nvSpPr>
        <p:spPr>
          <a:xfrm>
            <a:off x="-48176" y="4681835"/>
            <a:ext cx="462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Upper picture, East Coast Storm impacts near Collaroy, Sydney, NSW, 6 June 2016; </a:t>
            </a:r>
          </a:p>
          <a:p>
            <a:r>
              <a:rPr lang="en-AU" sz="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http://www.abc.net.au/news/2016-06-06/coastal-monitoring-needed-to-protect-against-storms/7482716</a:t>
            </a:r>
          </a:p>
          <a:p>
            <a:r>
              <a:rPr lang="en-AU" sz="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Lower photo from NPS: https://www.nps.gov/bela/learn/nature/climate-change.htm</a:t>
            </a:r>
          </a:p>
        </p:txBody>
      </p:sp>
      <p:pic>
        <p:nvPicPr>
          <p:cNvPr id="1030" name="Picture 6" descr="Image result for australia coastal erosion sydney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4E622D-466D-4FDE-9473-5C0E2A7E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0619" y="847454"/>
            <a:ext cx="3493381" cy="23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003021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FCEA38-40D0-4070-9D86-102998F1B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17" y="-1729873"/>
            <a:ext cx="6396852" cy="657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000276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8F3E3A-D4E0-4324-83A6-054182A07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1" y="37158"/>
            <a:ext cx="61130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588942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0B2152-EEAD-494F-80A5-24D90F374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19" y="843897"/>
            <a:ext cx="6644744" cy="2227806"/>
          </a:xfrm>
        </p:spPr>
        <p:txBody>
          <a:bodyPr/>
          <a:lstStyle/>
          <a:p>
            <a:r>
              <a:rPr lang="de-DE" dirty="0"/>
              <a:t>For a 1m sea level rise, why are the oceans not distributing the water such that there is a uniform 1m regional sea level rise? </a:t>
            </a:r>
          </a:p>
          <a:p>
            <a:endParaRPr lang="en-A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88FC88-25BC-A24B-B076-5EADC5572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123" y="75320"/>
            <a:ext cx="6644743" cy="694975"/>
          </a:xfrm>
        </p:spPr>
        <p:txBody>
          <a:bodyPr/>
          <a:lstStyle/>
          <a:p>
            <a:r>
              <a:rPr lang="en-AU" dirty="0"/>
              <a:t>Regional sea level rise projections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E0FE45-548B-B04E-9F77-DF79E265A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7" y="1692030"/>
            <a:ext cx="8272501" cy="2284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BA3D67-E074-6841-A5B0-82C35D73C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08" y="4109039"/>
            <a:ext cx="6110184" cy="5078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D43C28-5C9A-8F41-8957-FFFE06715DA2}"/>
              </a:ext>
            </a:extLst>
          </p:cNvPr>
          <p:cNvSpPr txBox="1"/>
          <p:nvPr/>
        </p:nvSpPr>
        <p:spPr>
          <a:xfrm>
            <a:off x="7406766" y="3976228"/>
            <a:ext cx="1202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Slangen</a:t>
            </a:r>
            <a:r>
              <a:rPr lang="de-DE" sz="1000" dirty="0"/>
              <a:t> et al 2014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630804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7B20E9-1C5A-4594-8677-D08209D0A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792" y="0"/>
            <a:ext cx="809041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40F270-8A11-4ACB-84E3-F17C9EC9F774}"/>
              </a:ext>
            </a:extLst>
          </p:cNvPr>
          <p:cNvSpPr txBox="1"/>
          <p:nvPr/>
        </p:nvSpPr>
        <p:spPr>
          <a:xfrm rot="16200000">
            <a:off x="8281810" y="4301545"/>
            <a:ext cx="1525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Nauels et al. 2017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2771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0AB00C-D84B-4E66-85BD-2C7D83AC1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4811" y="1184242"/>
            <a:ext cx="3502994" cy="2227806"/>
          </a:xfrm>
        </p:spPr>
        <p:txBody>
          <a:bodyPr/>
          <a:lstStyle/>
          <a:p>
            <a:r>
              <a:rPr lang="en-AU" sz="2000" dirty="0"/>
              <a:t>Degree heating months above historical threshold a good indicator for bleaching events.</a:t>
            </a:r>
          </a:p>
          <a:p>
            <a:r>
              <a:rPr lang="en-AU" sz="2000" dirty="0"/>
              <a:t>If bleaching happens too often </a:t>
            </a:r>
            <a:r>
              <a:rPr lang="en-AU" sz="2000" dirty="0">
                <a:sym typeface="Wingdings" panose="05000000000000000000" pitchFamily="2" charset="2"/>
              </a:rPr>
              <a:t> likely dieback</a:t>
            </a:r>
          </a:p>
          <a:p>
            <a:r>
              <a:rPr lang="en-AU" sz="2000" dirty="0">
                <a:sym typeface="Wingdings" panose="05000000000000000000" pitchFamily="2" charset="2"/>
              </a:rPr>
              <a:t>Even under 1.5C or 2C scenario  Does not look good. </a:t>
            </a:r>
            <a:endParaRPr lang="en-AU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888B32-3433-484A-B816-80244180E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850" y="16842"/>
            <a:ext cx="6644743" cy="944450"/>
          </a:xfrm>
        </p:spPr>
        <p:txBody>
          <a:bodyPr/>
          <a:lstStyle/>
          <a:p>
            <a:r>
              <a:rPr lang="en-AU" dirty="0"/>
              <a:t>Another example from the seas: </a:t>
            </a:r>
            <a:br>
              <a:rPr lang="en-AU" dirty="0"/>
            </a:br>
            <a:r>
              <a:rPr lang="en-AU" dirty="0"/>
              <a:t>Coral Bleaching/Dieback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17B1E9-9CFA-45EF-966A-B31ECB375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644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64BAA1-E99E-4617-96D8-07E998D90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169" y="827727"/>
            <a:ext cx="3577831" cy="4292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73926F-352F-4269-AE72-FDF5EE1955F9}"/>
              </a:ext>
            </a:extLst>
          </p:cNvPr>
          <p:cNvSpPr txBox="1"/>
          <p:nvPr/>
        </p:nvSpPr>
        <p:spPr>
          <a:xfrm>
            <a:off x="1984811" y="4897279"/>
            <a:ext cx="41774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Frieler, Meinshausen et al., 2013; DOI: 10.1038/NCLIMATE1674</a:t>
            </a:r>
            <a:endParaRPr lang="de-DE" sz="1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90342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Australia_Energy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BBCA41-9E1F-4ECB-9E5F-18C1BFDF0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7060944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AD5164-B103-4D55-A787-6ABB59CB5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light on the horizon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4362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9 Victori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90D7BE-51C3-4F9A-9842-3C0AA4D471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53740" y="0"/>
            <a:ext cx="64365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2841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90411 Victori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94AEBC-D741-4578-A5BB-C155BD7CB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75307" y="0"/>
            <a:ext cx="49803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837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9 South Australi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1F258E-25BF-4BCC-81E7-837ADE665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53740" y="0"/>
            <a:ext cx="64365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86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 parked on the side of a road&#10;&#10;Description generated with very high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C38CC2-AD17-47E7-9D97-9E0169590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053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89CF48-5BCC-4CC9-B7D1-5D3E456A3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94" y="598759"/>
            <a:ext cx="2710516" cy="425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12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EE3181-7802-4350-B43B-8DE949A2B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9016">
            <a:off x="5124209" y="560752"/>
            <a:ext cx="3377561" cy="44152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7A3AF4-A3C4-4BE9-8F4A-4E88F49F4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987" y="394860"/>
            <a:ext cx="3989435" cy="1108190"/>
          </a:xfrm>
        </p:spPr>
        <p:txBody>
          <a:bodyPr/>
          <a:lstStyle/>
          <a:p>
            <a:r>
              <a:rPr lang="en-AU" dirty="0"/>
              <a:t>Australia’s potential if it pursued a 200% renewable scenario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047D4F-784E-4474-AEEB-E14C029DE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555927"/>
            <a:ext cx="3886200" cy="2227806"/>
          </a:xfrm>
        </p:spPr>
        <p:txBody>
          <a:bodyPr/>
          <a:lstStyle/>
          <a:p>
            <a:r>
              <a:rPr lang="en-AU" dirty="0"/>
              <a:t>If transmission planning and grid stability is handled well: Australia’s plentiful renewable energy resources could turn it into one of the developed countries with lowest electricity prices in a zero emissions world. </a:t>
            </a:r>
          </a:p>
          <a:p>
            <a:r>
              <a:rPr lang="en-AU" dirty="0"/>
              <a:t>Large opportunities for exports. Directly in form of hydrogen and ammonia, or indirectly as green steel etc.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404871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551257-AAD4-4C5B-B275-A7993765B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070" y="2228234"/>
            <a:ext cx="4077929" cy="2227806"/>
          </a:xfrm>
        </p:spPr>
        <p:txBody>
          <a:bodyPr/>
          <a:lstStyle/>
          <a:p>
            <a:r>
              <a:rPr lang="en-AU" sz="2000" dirty="0"/>
              <a:t>Climatecollege.unimelb.edu.au</a:t>
            </a:r>
          </a:p>
          <a:p>
            <a:r>
              <a:rPr lang="en-AU" sz="2000" dirty="0"/>
              <a:t>Energy-transition-hub.org</a:t>
            </a:r>
          </a:p>
          <a:p>
            <a:r>
              <a:rPr lang="en-AU" sz="2000" dirty="0"/>
              <a:t>Paris-equity-check.org</a:t>
            </a:r>
          </a:p>
          <a:p>
            <a:r>
              <a:rPr lang="en-AU" sz="2000" dirty="0"/>
              <a:t>Opennem.org.au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4911AF-3544-4F67-8EFD-D08CE632F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071" y="1607834"/>
            <a:ext cx="2372028" cy="694975"/>
          </a:xfrm>
        </p:spPr>
        <p:txBody>
          <a:bodyPr/>
          <a:lstStyle/>
          <a:p>
            <a:r>
              <a:rPr lang="en-AU" dirty="0"/>
              <a:t>Next events &amp; our websites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C33D8F-0746-4E52-8907-42E191F2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766" y="0"/>
            <a:ext cx="3000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643507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Australia_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2D7865-9288-4CF9-9035-08422BB7A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9704455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AustraliaMinusWast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6EEB0F-EB58-4070-8175-88FB3AF42F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757766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Australi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C9F007-3AE6-4C9A-8A11-A3D299DEF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92887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NZ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14DD53-FCB8-4488-A846-6B76B6DAD7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758489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Graphs_China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4266BA-3B64-4843-8EEA-3E1E54E0E2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1444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0497615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16413</TotalTime>
  <Words>544</Words>
  <Application>Microsoft Macintosh PowerPoint</Application>
  <PresentationFormat>On-screen Show (16:9)</PresentationFormat>
  <Paragraphs>61</Paragraphs>
  <Slides>46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Overview</vt:lpstr>
      <vt:lpstr>Emission trends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Remaining carbon budgets to stay well below 2°C or 1.5°C warming</vt:lpstr>
      <vt:lpstr>Slide 16</vt:lpstr>
      <vt:lpstr>Slide 17</vt:lpstr>
      <vt:lpstr>Slide 18</vt:lpstr>
      <vt:lpstr>Slide 19</vt:lpstr>
      <vt:lpstr>Slide 20</vt:lpstr>
      <vt:lpstr>Slide 21</vt:lpstr>
      <vt:lpstr>Paris Agreement pledges to 2030 and how they compare to the carbon budgets</vt:lpstr>
      <vt:lpstr>Slide 23</vt:lpstr>
      <vt:lpstr>What would be fair emission shares? 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Example for impacts: Sea Level Rise</vt:lpstr>
      <vt:lpstr>Why do sea levels change at our coasts? </vt:lpstr>
      <vt:lpstr>Slide 35</vt:lpstr>
      <vt:lpstr>Slide 36</vt:lpstr>
      <vt:lpstr>Regional sea level rise projections</vt:lpstr>
      <vt:lpstr>Slide 38</vt:lpstr>
      <vt:lpstr>Another example from the seas:  Coral Bleaching/Dieback</vt:lpstr>
      <vt:lpstr>The light on the horizon</vt:lpstr>
      <vt:lpstr>Slide 41</vt:lpstr>
      <vt:lpstr>Slide 42</vt:lpstr>
      <vt:lpstr>Slide 43</vt:lpstr>
      <vt:lpstr>Slide 44</vt:lpstr>
      <vt:lpstr>Australia’s potential if it pursued a 200% renewable scenario</vt:lpstr>
      <vt:lpstr>Next events &amp; our websites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</dc:creator>
  <cp:lastModifiedBy>Robert Bishop</cp:lastModifiedBy>
  <cp:revision>884</cp:revision>
  <cp:lastPrinted>2019-04-11T05:59:26Z</cp:lastPrinted>
  <dcterms:created xsi:type="dcterms:W3CDTF">2019-04-12T08:55:21Z</dcterms:created>
  <dcterms:modified xsi:type="dcterms:W3CDTF">2019-04-12T09:03:33Z</dcterms:modified>
</cp:coreProperties>
</file>