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6"/>
  </p:notesMasterIdLst>
  <p:sldIdLst>
    <p:sldId id="320" r:id="rId3"/>
    <p:sldId id="316" r:id="rId4"/>
    <p:sldId id="26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2" r:id="rId13"/>
    <p:sldId id="291" r:id="rId14"/>
    <p:sldId id="318" r:id="rId15"/>
    <p:sldId id="294" r:id="rId16"/>
    <p:sldId id="296" r:id="rId17"/>
    <p:sldId id="297" r:id="rId18"/>
    <p:sldId id="268" r:id="rId19"/>
    <p:sldId id="270" r:id="rId20"/>
    <p:sldId id="279" r:id="rId21"/>
    <p:sldId id="272" r:id="rId22"/>
    <p:sldId id="280" r:id="rId23"/>
    <p:sldId id="274" r:id="rId24"/>
    <p:sldId id="310" r:id="rId25"/>
    <p:sldId id="282" r:id="rId26"/>
    <p:sldId id="278" r:id="rId27"/>
    <p:sldId id="283" r:id="rId28"/>
    <p:sldId id="284" r:id="rId29"/>
    <p:sldId id="311" r:id="rId30"/>
    <p:sldId id="285" r:id="rId31"/>
    <p:sldId id="286" r:id="rId32"/>
    <p:sldId id="287" r:id="rId33"/>
    <p:sldId id="288" r:id="rId34"/>
    <p:sldId id="289" r:id="rId35"/>
    <p:sldId id="290" r:id="rId36"/>
    <p:sldId id="295" r:id="rId37"/>
    <p:sldId id="301" r:id="rId38"/>
    <p:sldId id="305" r:id="rId39"/>
    <p:sldId id="313" r:id="rId40"/>
    <p:sldId id="309" r:id="rId41"/>
    <p:sldId id="312" r:id="rId42"/>
    <p:sldId id="315" r:id="rId43"/>
    <p:sldId id="314" r:id="rId44"/>
    <p:sldId id="321" r:id="rId4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2440"/>
    <a:srgbClr val="0000FF"/>
    <a:srgbClr val="EC8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0" autoAdjust="0"/>
    <p:restoredTop sz="88504" autoAdjust="0"/>
  </p:normalViewPr>
  <p:slideViewPr>
    <p:cSldViewPr snapToGrid="0" snapToObjects="1">
      <p:cViewPr varScale="1">
        <p:scale>
          <a:sx n="108" d="100"/>
          <a:sy n="108" d="100"/>
        </p:scale>
        <p:origin x="82" y="1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18140-EFC0-4D46-BE0D-F8AE97E30BBC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3A8C6-22F0-4278-876B-657D6DAE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Looking into deep space from our galaxy. . .there are over a 100 billion galaxies. . .each with over a 100 billion stars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D60A7715-883E-40A3-B4AB-845BCD357DE8}" type="slidenum">
              <a:rPr lang="en-US" sz="1200"/>
              <a:pPr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In the air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Under ground (web version)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Under ground (web version)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Dynamically interact with data and the real world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The basic architecture for visualizing your data.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DCD0-C06D-4439-967B-215E6415C7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57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Infrastructure:</a:t>
            </a:r>
          </a:p>
          <a:p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Segregate protected zone one, containing sensitive/production information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RLID – Regional Land Information System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SPGIS – Springfield GIS information (facilities, natural resource, planning, etc.)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Zoll – ambulance services (911, transport, etc.)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Sungard – police services (911, community policing, criminal justice, etc.)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OpsCenter – Emergency Operations services</a:t>
            </a:r>
          </a:p>
          <a:p>
            <a:pPr marL="457200" lvl="1" indent="0">
              <a:buNone/>
            </a:pPr>
            <a:endParaRPr lang="en-US" baseline="0" dirty="0"/>
          </a:p>
          <a:p>
            <a:pPr marL="228600" lvl="0" indent="-228600">
              <a:buAutoNum type="arabicPeriod"/>
            </a:pPr>
            <a:r>
              <a:rPr lang="en-US" baseline="0" dirty="0"/>
              <a:t>Establish a protected zone to for warehousing purposes, redaction, etc. (staging database)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Open source database to store views, queries, reports, etc.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Spatially enable the database (handle most geo types and GIS database functions)</a:t>
            </a:r>
          </a:p>
          <a:p>
            <a:pPr marL="685800" lvl="1" indent="-228600">
              <a:buAutoNum type="arabicPeriod"/>
            </a:pPr>
            <a:r>
              <a:rPr lang="en-US" baseline="0" dirty="0" err="1"/>
              <a:t>Mapserver</a:t>
            </a:r>
            <a:r>
              <a:rPr lang="en-US" baseline="0" dirty="0"/>
              <a:t> or </a:t>
            </a:r>
            <a:r>
              <a:rPr lang="en-US" baseline="0" dirty="0" err="1"/>
              <a:t>Geoserver</a:t>
            </a:r>
            <a:r>
              <a:rPr lang="en-US" baseline="0" dirty="0"/>
              <a:t> and apache to publish OGC compliant services</a:t>
            </a:r>
          </a:p>
          <a:p>
            <a:pPr marL="457200" lvl="1" indent="0">
              <a:buNone/>
            </a:pPr>
            <a:endParaRPr lang="en-US" baseline="0" dirty="0"/>
          </a:p>
          <a:p>
            <a:pPr marL="228600" lvl="0" indent="-228600">
              <a:buAutoNum type="arabicPeriod"/>
            </a:pPr>
            <a:r>
              <a:rPr lang="en-US" baseline="0" dirty="0"/>
              <a:t>Provide a hardened and fully redacted outward facing Public instance </a:t>
            </a:r>
          </a:p>
          <a:p>
            <a:pPr marL="228600" lvl="0" indent="-228600">
              <a:buAutoNum type="arabicPeriod"/>
            </a:pPr>
            <a:endParaRPr lang="en-US" baseline="0" dirty="0"/>
          </a:p>
          <a:p>
            <a:pPr marL="228600" lvl="0" indent="-228600">
              <a:buAutoNum type="arabicPeriod"/>
            </a:pPr>
            <a:r>
              <a:rPr lang="en-US" baseline="0" dirty="0"/>
              <a:t>Between all zones use encrypted electronic transform and load (ETL) services</a:t>
            </a:r>
          </a:p>
          <a:p>
            <a:pPr marL="228600" lvl="0" indent="-228600">
              <a:buAutoNum type="arabicPeriod"/>
            </a:pPr>
            <a:endParaRPr lang="en-US" baseline="0" dirty="0"/>
          </a:p>
          <a:p>
            <a:pPr marL="0" lvl="0" indent="0">
              <a:buNone/>
            </a:pPr>
            <a:r>
              <a:rPr lang="en-US" baseline="0" dirty="0"/>
              <a:t>Why – protect personally identifiable information of citizens and protect public assets (data and systems) from attack</a:t>
            </a:r>
          </a:p>
          <a:p>
            <a:endParaRPr lang="en-US" baseline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DCD0-C06D-4439-967B-215E6415C70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82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DCD0-C06D-4439-967B-215E6415C7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82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</a:rPr>
              <a:t>Under ground (web version)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Worldwind</a:t>
            </a:r>
            <a:r>
              <a:rPr lang="en-US" baseline="0" dirty="0"/>
              <a:t>:</a:t>
            </a:r>
          </a:p>
          <a:p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Borrow from the best</a:t>
            </a:r>
          </a:p>
          <a:p>
            <a:pPr marL="228600" indent="-228600">
              <a:buAutoNum type="arabicPeriod"/>
            </a:pPr>
            <a:r>
              <a:rPr lang="en-US" baseline="0" dirty="0"/>
              <a:t>Work with the best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Initial efforts to build elemental components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System exploration with Patrick Hogan and Dave Collins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Lidar with Jim Miller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Security with Vinith Menon from India</a:t>
            </a:r>
          </a:p>
          <a:p>
            <a:pPr marL="685800" lvl="1" indent="-228600">
              <a:buAutoNum type="arabicPeriod"/>
            </a:pPr>
            <a:endParaRPr lang="en-US" baseline="0" dirty="0"/>
          </a:p>
          <a:p>
            <a:pPr marL="228600" lvl="0" indent="-228600">
              <a:buAutoNum type="arabicPeriod"/>
            </a:pPr>
            <a:endParaRPr lang="en-US" baseline="0" dirty="0"/>
          </a:p>
          <a:p>
            <a:pPr marL="0" lvl="0" indent="0">
              <a:buNone/>
            </a:pPr>
            <a:r>
              <a:rPr lang="en-US" baseline="0" dirty="0"/>
              <a:t>Basic principle … ‘comes a time when the blind man takes your hand and says, cant you see . . .’ (connect the points, each endpoint has a particular expertise,  create a mesh network . . . A Kevlar mesh network that will last the test of time.</a:t>
            </a:r>
          </a:p>
          <a:p>
            <a:pPr marL="0" lvl="0" indent="0">
              <a:buNone/>
            </a:pPr>
            <a:endParaRPr lang="en-US" baseline="0" dirty="0"/>
          </a:p>
          <a:p>
            <a:pPr marL="0" lvl="0" indent="0">
              <a:buNone/>
            </a:pPr>
            <a:r>
              <a:rPr lang="en-US" baseline="0" dirty="0"/>
              <a:t>Why – we cannot do it alone.</a:t>
            </a:r>
          </a:p>
          <a:p>
            <a:endParaRPr lang="en-US" baseline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ADCD0-C06D-4439-967B-215E6415C7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8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The Milky Way from somewhere inside Andromeda.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810A19EA-B31B-4D36-83EC-62215C39B72B}" type="slidenum">
              <a:rPr lang="en-US" sz="1200"/>
              <a:pPr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3A8C6-22F0-4278-876B-657D6DAEA8F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15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The Milky Way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AB78D7CC-636B-4308-BAB0-676AA168F855}" type="slidenum">
              <a:rPr lang="en-US" sz="1200"/>
              <a:pPr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You are here!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061DE08F-9AE9-4C03-AD4B-8704F71FBBFB}" type="slidenum">
              <a:rPr lang="en-US" sz="1200"/>
              <a:pPr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Oops! You are no longer here. . .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F3407EE0-30EB-4A82-B0E7-3D009A24E08B}" type="slidenum">
              <a:rPr lang="en-US" sz="1200"/>
              <a:pPr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B87E26A9-BF20-4AD4-934C-FC9F79C48CE2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itchFamily="34" charset="0"/>
              </a:rPr>
              <a:t>“Eyes look your last!  Arms take your last embrace!” . . . or . . .</a:t>
            </a:r>
          </a:p>
          <a:p>
            <a:pPr eaLnBrk="1" hangingPunct="1"/>
            <a:endParaRPr lang="en-US" altLang="en-US">
              <a:latin typeface="Arial" pitchFamily="34" charset="0"/>
            </a:endParaRPr>
          </a:p>
          <a:p>
            <a:pPr eaLnBrk="1" hangingPunct="1"/>
            <a:r>
              <a:rPr lang="en-US" altLang="en-US">
                <a:latin typeface="Arial" pitchFamily="34" charset="0"/>
              </a:rPr>
              <a:t>How beauteous mankind is! </a:t>
            </a:r>
            <a:r>
              <a:rPr lang="en-US" altLang="en-US" i="1">
                <a:latin typeface="Arial" pitchFamily="34" charset="0"/>
              </a:rPr>
              <a:t>O brave new world</a:t>
            </a:r>
            <a:r>
              <a:rPr lang="en-US" altLang="en-US">
                <a:latin typeface="Arial" pitchFamily="34" charset="0"/>
              </a:rPr>
              <a:t>, that </a:t>
            </a:r>
            <a:r>
              <a:rPr lang="en-US" altLang="en-US" i="1">
                <a:latin typeface="Arial" pitchFamily="34" charset="0"/>
              </a:rPr>
              <a:t>has such</a:t>
            </a:r>
            <a:r>
              <a:rPr lang="en-US" altLang="en-US">
                <a:latin typeface="Arial" pitchFamily="34" charset="0"/>
              </a:rPr>
              <a:t> people in't!</a:t>
            </a:r>
          </a:p>
          <a:p>
            <a:pPr eaLnBrk="1" hangingPunct="1"/>
            <a:endParaRPr lang="en-US" altLang="en-US">
              <a:latin typeface="Arial" pitchFamily="34" charset="0"/>
            </a:endParaRPr>
          </a:p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64994E8-693C-46D8-B89D-298D5839E7F3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9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3A8C6-22F0-4278-876B-657D6DAEA8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89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3A8C6-22F0-4278-876B-657D6DAEA8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74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920F6-7E5B-BF4F-BF7C-FD24EA775BCF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989-00D7-2044-A34B-9C0E11189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920F6-7E5B-BF4F-BF7C-FD24EA775BCF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989-00D7-2044-A34B-9C0E11189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920F6-7E5B-BF4F-BF7C-FD24EA775BCF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989-00D7-2044-A34B-9C0E11189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30D2-0946-884B-A113-FA386E8DCF3C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0173-2D95-1A4F-832D-7887FF850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24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30D2-0946-884B-A113-FA386E8DCF3C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0173-2D95-1A4F-832D-7887FF850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30D2-0946-884B-A113-FA386E8DCF3C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0173-2D95-1A4F-832D-7887FF850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03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30D2-0946-884B-A113-FA386E8DCF3C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0173-2D95-1A4F-832D-7887FF850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70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30D2-0946-884B-A113-FA386E8DCF3C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0173-2D95-1A4F-832D-7887FF850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0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30D2-0946-884B-A113-FA386E8DCF3C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0173-2D95-1A4F-832D-7887FF850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62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30D2-0946-884B-A113-FA386E8DCF3C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0173-2D95-1A4F-832D-7887FF850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11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30D2-0946-884B-A113-FA386E8DCF3C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0173-2D95-1A4F-832D-7887FF850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920F6-7E5B-BF4F-BF7C-FD24EA775BCF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989-00D7-2044-A34B-9C0E11189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30D2-0946-884B-A113-FA386E8DCF3C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0173-2D95-1A4F-832D-7887FF850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46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30D2-0946-884B-A113-FA386E8DCF3C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0173-2D95-1A4F-832D-7887FF850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6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30D2-0946-884B-A113-FA386E8DCF3C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B0173-2D95-1A4F-832D-7887FF850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58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8223407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99388946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920F6-7E5B-BF4F-BF7C-FD24EA775BCF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989-00D7-2044-A34B-9C0E11189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920F6-7E5B-BF4F-BF7C-FD24EA775BCF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989-00D7-2044-A34B-9C0E11189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920F6-7E5B-BF4F-BF7C-FD24EA775BCF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989-00D7-2044-A34B-9C0E11189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920F6-7E5B-BF4F-BF7C-FD24EA775BCF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989-00D7-2044-A34B-9C0E11189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920F6-7E5B-BF4F-BF7C-FD24EA775BCF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989-00D7-2044-A34B-9C0E11189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920F6-7E5B-BF4F-BF7C-FD24EA775BCF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989-00D7-2044-A34B-9C0E11189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920F6-7E5B-BF4F-BF7C-FD24EA775BCF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0D989-00D7-2044-A34B-9C0E11189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920F6-7E5B-BF4F-BF7C-FD24EA775BCF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0D989-00D7-2044-A34B-9C0E11189B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F30D2-0946-884B-A113-FA386E8DCF3C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B0173-2D95-1A4F-832D-7887FF8500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1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orldwindserver.net/webworldwind/examples/BasicExample.html" TargetMode="Externa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Public\Videos\hs-2012-20-a-640x360_quicktime.m4v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603" y="1243192"/>
            <a:ext cx="3964781" cy="99417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 Wind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36" y="731598"/>
            <a:ext cx="2429261" cy="20086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64734" y="2243126"/>
            <a:ext cx="3964781" cy="229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Helsinki 2017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Smartest of Smart Cities</a:t>
            </a:r>
          </a:p>
        </p:txBody>
      </p:sp>
    </p:spTree>
    <p:extLst>
      <p:ext uri="{BB962C8B-B14F-4D97-AF65-F5344CB8AC3E}">
        <p14:creationId xmlns:p14="http://schemas.microsoft.com/office/powerpoint/2010/main" val="1924770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File:Mann 2012 HK0CN6FVtfg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714500"/>
            <a:ext cx="981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0" descr="http://img2.imagesbn.com/p/9780393331257_p0_v1_s260x4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4" y="7144"/>
            <a:ext cx="2674937" cy="250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2" descr="Climate Crisis : Introductory Guide to Climate Change (ISBN10: 0521732557; ISBN13: 9780521732550)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800"/>
            <a:ext cx="26670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2" descr="http://media.wiley.com/product_data/coverImage300/65/14051961/140519616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1" y="2514600"/>
            <a:ext cx="290036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AutoShape 26" descr="data:image/jpeg;base64,/9j/4AAQSkZJRgABAQAAAQABAAD/2wCEAAkGBxQTEhUUExQWFRUXGB0aGBgYGBgYFxoYGB4XHBgXHBwcHSggGBwlGxgXITEiJSkrLi4uHB8zODMsNygtLiwBCgoKDg0OGxAQGywkICQsLCwsLCwsLCwsLCwsLCwsLCwsLCwtLCwsLCwsLCwsLCwsLCwsLCwsLCwsLCwsLCwsLP/AABEIARYAtQMBEQACEQEDEQH/xAAbAAACAwEBAQAAAAAAAAAAAAADBAIFBgEAB//EAEQQAAEDAgQDBAYIBAUEAgMAAAECAxEAIQQFEjEiQVETYXGBBjKRobHBFCNCYpLR4fAVM1KCByRTcvFDorLCFjRjZHP/xAAbAQADAQEBAQEAAAAAAAAAAAAAAQIDBAUGB//EADoRAAICAQIEAggFBAEEAwEAAAABAhEDITEEEkFRBWETFCIycZGh8FKBscHRFSMzQnJDYuHxU9LiJP/aAAwDAQACEQMRAD8Abr40+qPUAeoAWxW4r6jwH/DP/l+yPn/GP8sfh+4A17p5DIJQZmga1OxVWRR2KAOaaBnEmKllILvQI9poAgtNAyQboAgpFAESmgCJFAECmgD0UAQFj3GgDyk86AIKTTAgU0hGir86PtzQZHkCHlR2slMFwJHDCpgJX1te3dXocNwcMrrm23rbXs/10OHiOKljV8u+3/oqsa2lGpGghaVqGrVIgW07XPf7q5ckVC41qm9TpxtyqV6VsVeI3FfReA/4Z/8AL9keJ4x/lj8P3BV7x5BEp38KTGjwTQhNHYpiCMuqTJTAJEXAPxHdSaTGi0xGLwy3CotAICF6QBpJWVlSfVMeqYv0PdWfLJLcu42cxGKwhuhlY40mCTBQI1D1yQSZ9u42oSn1YNx7BTi8HeGF8tMkm4mZhY6xboKOXJ3C49gTuJwxUr6pQT2akoA3C9StKidd4SUz4bHenU63C4h2cTg0hCS2pQAQVkbqISQoSVgjiPKBba0mXGfcacQOJxWGKQEtK1WvOmYTBm5G8Ha9700pdwbQV1/BmT2K5Ov7oGogogBccIkdO40qn3HcTuIewIXZpakzPDqgiE24lgyCFeM9wpJZK3B8ovjHMF2Z0Nq1lFjKuFX3pVBPO0jl300p3qxPlrQ6rG4JRnsFzCJiwkHiMByLiPH7u9HLPuO49gb+Jwhca+pWEJ1awIlQuUX18pg8+80JTp6iuNk0YvBKAJYXICAfszpgK2XEmN+fQG9FT7juPYrM1fZVoDKCkJkEkXVMQTxHv8PhcU+pLroV5FUSaHCs61pTMAkAmJgc1R0FfnkI80kj7ScuWLZfZfmDWGbUEfWqcsvUQ2AkA2EEmbmvQxZcfDxaj7Te9utPqcWTFPNJOWiW3XX6CWfBSnjBUpFigFesgECec7zWHFqUsjq2umt9DXhnGMNdH10ooXxcV7vgH+Gf/L9keT4x/lj8P3IFNe6eQQUDy50DRJKKAZ2KBDGCcSlYUtOpN7W5ggG9jBgwelJptaFItP4s0RxYcLNvWgiyYMCLSQD5VnyS7l8y7E049hKU/wCWTpESLSSkOC9r+sk/20uWXcbqthPDZg0lBSWQZSpJ2vqUFJVJEggADynmatxbe5Ca7DbeZ4UqE4cBMyTCSQNIG0QbgmNpNTyTrcfNHsKvY5nU2tDOnQpJKbQsAyrV7BHiegpqMqabFaDjOWbamAbJB2vpSUiRETJmaXo5dx8y7C6Mxb0NjspWhSDqMXCSSU7bHpTcXe4cyoM/mbSkq+oGrQUpVaRYAGw3BBPuqVFrqO12CO5gydJOGB1JQJlIkoPFsLWgd/O1JRfRjbXYVezdvW0pDIQW9YixkK16eVtJV+7VXI6abFa7A8RmDKlI0sJQkLBXYKJSNI07Dv8AG1Ci9dRWuxL+K4a4+jASFwRHM8B25Cjkl3HzLsVOLdKoEkpT6gMSE+QubCtEiGLEUwLDHrcCfqxqV0ibAE/ECvg+EhjnOsj0r90fX55TjG4bi5eek8BNyBCD0XpjrP1Z7tVdMeHwOte3X/jfw3lp1rQyeXIr0+nxr9jinX7w2TcgcJAsFxB57JPnHg48Nw75dd6/WN/D/b5WJ5suun3r/wCPmNujavV8B/xT/wCX7I8vxf8AyR+H7nCK908k9G3j8aQI6URv7OlCHI5FMk8KBniKAGEkK5bD2VGxpuK1ZmeCZoAl2RosKPdlRYUGwjxbJsCDaD++mof3VycXwq4iKVtVra++jp/kaQnysm5jpBGiCQZM7khQnbqomsYeHuMk+fRbKtlcXW//AG0N5fL71/kmjHSjTpukAgmDcAp2jlqny3peoVPm5t29Fa3ab63rVPprokUstqqPYnGosUoEkHVtIJBBAt0IqY8DPTmyN1X0d9/n+w3kXRC6cWlIAKAod5nnJ5bHp3c61ycJOc3JTavt8NOu6+0tyVNJVRBeLA/6YiNiBMGbzHePZR6nLd5Hd318tKvbf5hzrsRxz2uCE6QNo25dwvvWvC8O8Kdy5r++7JnLm6CZFdRBoMsx/ZKKo1SIsdOykq3jbhg9xr4XBHNilfo5fJ/HsfV5pYsirnXzXw7jjeeRHAdrwqDJShJItayB151vHJmX/Sl8n2S7eRi4Y3/uvp3b7+ZM5/dJ0qsTsoXBneUEzff4VXpc2n9uXyf/ANRejxa+3H7/ADKJ0yZ/Yr1/Bcc4YpOSauXX4I83xScZZI8rukRIr2TzDwTQxrcIpNh76lblPYj2dVZFBm0eFJlIIWwD4ilY6AOJUNQSmQeXzoGFbwoAuLwP1o5g5ThZjaixUQVE2piIEUARCaLCg2Mw51GSCbXGxtYjuIg0oy0HKJHCQhYKhqBsQJmDY0S1QR0YuoWULbyDfla3xvTACo2poTGFva20gi6BE9U8gfC/ke6klTG3aBtkER0t+VAAezpk0WDbc0mwSJLbvAoTG0R0QaLFRJLcg2pWOjoY7jTsKJKw1ienwpcw+UkhrUoDl+hqW6KqxsZeo7UudD9GwKWL3FOxKIdSbiBU2XQw5glEagNr+XMVKkhuJF1oEJUOc/v3U0xUKLTVE0CCP3+/GqsmjhaosKIob7qLCiTqydIJsBAHTc/En20khsgGzIiZ5RTChZ1pIWAoiJgwQojrsfOqvQTVEkYUgqBsUmPOlY+Uhh0BJUFpkXuImSJHvim/IW24JSACCPtD2Hl7hTETQiaTYUWDCL1LBHgklU0XoHUDTEN4V5QSpA9Ume8Hb3is5dzSPYNwJSpS5gRMb3IHumaSuTpF0kiIRIHSJNOyaJ4PBr7RKpGgHz8KUpKhqLstXGSPxRWaZo0AxiIV4ET8KqLJkDUzPdRY6LvH44FgoTwqbSlZi0iYIt3Ee2s4R9rUdlEARrQBP2knpG9a+ZIJSAadiOJwxIV3QffHzo5hcoFbRFVYqB6KAoG8i3hemhUMJwp7F1aTCwglA5kC6j3cMkeBpWuZJlpaGTwJ4r8/jXVNaGI7nLhUlC4ggaFKB9aPVJ74ET3Cs8SWqHegPJ3RPESem/LrTyLsJFxm+C0rWlIIiFJHcbx3/aFZQlaLlHUUZEiQaokt8I3KvI+4E1nJ6DigjuGIcUkcUEiR3VKlpY+XUGhmTEEnV8+lNsEjrTcXj1vzIqZOy4oazXBFOFXO6kz4CUwPHnSxS9tFSXssEzblaw9n/NU9SEW+X4bWg9nc6rp57HbryrJunqaLUuTgNamlxYJOvxTHxIrPmpNDoRxWBA43TAVsn7SlfKqUuiB0U2IxBPKB0rVRolstGFDtMLqQCX21Nq8BB1wLG0b1NaS12C9hDEApUTEEXIHTZQ9lNAxIiCR0/YqyRvANatY+4o+yDHuqJOikKumrRLAK2piArFMC+yZ4dmlRTZlR196HJHnAkeQrGa1ruXF6Hz3OGQziHG/6FkDwBt7or0Mb5oJmM9JD+pBbXq+0iUmCTqEER02I86x1UkCor8scAcE7Humtsi0JReoeV2uhUkpESeaFjU2T5EisKVWjTqecwKCSY37yKVsHFF1leC1uhHWfcCY91YynSscYjGWMnUQAOEGfAdKmTLRDIkjt13nSXPcj9aeT3UKO4s0nSoAiIj33+dN66gtCxzh8LYCdzKUnu1LA9sT7KnGqlY5bCGGdbIVvZRFu6KuUZIlNF9kjrMQEuE6hHieY6bVjNS6lryNUDWQGe9IC2kytCyZEGYB8PCNu+tIJ9B2Z3EKTJgc62SZLaO+kWYFtGCeTI0Egxa2xHPcJV7arDDmcokzdJMtPSFIUXFAQCwpUjnwEg/vpWOPTTzLepQuqmD1A91j8K2ogLh3tCgrkDfnbn7qlq1Q7oGoyKpCFSb0xHFimA1kJSpwtKmHIFut4qZ6Kwi9TJelaD9Le1EEhUGOZSAJ84mu3B/jVGeT3j2WqBbAPJUe2oyqpCiV4UUOR0P8AxWj9qBL3NhjgdTC0k/WNKSUgwJY40kzvw8t65I7Pyf6m+9HUrIHfQCLf0edjENn70e2R86xyLQqI4HuzxCwD/Wkz4qj5VFXErqCyLClGMVP2pWOkFJEHzTVTlcESlTK1RhZirWwupzGPwlsG+p1I9t591VBW38AkxTKkyXR/+Q+//iry6V8CYdTR4LE6GldnYyJVaf0ETXNy3LU16aFlnGO7BTH9MnV36t/dNLFDnTFKVCed5kUYlTSuJtSQdJvBjl02q4Y08fMt0JyqRVvtjdO3ShPoxtdhXPkD6CobkLSrw2B+Na4H/dRM/dZeZKe2w2HJJlbC2z36QpN6xyrlyP4lQ1ijPIWSy2oxJTeAQJISSIN+Z+NatVJohbDjDM1LZSQxlrIL4RuN77REmpk/Zsa3Kd1aVDWj1TcTvHKtaa0ZDOrN/EUCB4J3Q+2qYAWJI5CRNKSuLF1M16XPzjMRcH6xVxtE128Ov7aIyv2geRqkLG5sfjSzLYmJDO0ALCtgoe8WPyp4naocjU4Rf+WS4QD2brcFUxDiVIV4WKT/AGiuVr2uXyf01NYv2b+AXCI4YO6bHxG9JsaQ5lDkPtn76fiKzn7rCO41moIfXPNSj7zUw1iU9w2Tq/zJPNUp8ykge+KU17A1uV+LUC4ojYk1cdiXuKZgR9Qb2dSD43j3Vrj/ANvgKXQXy1X1jye/5qq8nuxZMd2XLB+rX4GfLauf/ZGi2G/TZ36toxuZ9x/Snwq9piy7CGcu6vojk3U2AT3pJFaY1XPEmXRgwuKzoqxnGYfXhHeUJ1T1jl3G1LG6yIb1ixr0GdnDNj+h5SfJek/M0cUqyPzQsT9kr32dEovwkb3MgQflTTvUb0GMG7aNtr93hzqZIEEytcYn+1Q/7VUpe6Ne8ZjJnNWFH3ZT7DPwIrpzKpmMXaHJsDWZQtirGaaEzMelJH0lZGyglXtSPmK7cHuIxy+8R9H3R2hHUfMU8y0FB6j2eNfVBXNKvjascL9ouS0H8uxMZe6dKVSAm8nSfrNKgOvDHmKmcf7yRcH7DLDB48LlfqhfFHIarke+spQrQaleoywuFauhn2VDVoa3LrOkA4pX3oj+6PzNZQfslvcFhVj6VIAA7cC33dI/WqkvY/IOoi8rjV4mqWwnuJ52v6todXB7h+ta4F7T+BOTZC2WKl93z9yqvKv7aJj7zL/DK4FjuJiuZ7o2RL0vd1YXDK6pSf8AtNXw6rJJGc/cRU4pycJhSbwtwHwlBj31sl/cl8ET/ogzxrBFstMfiIy9wTPKB94bnzjpU41eVFN+yxL/AA8fs4k7do2Y7yFj5CteMWqfxM8L3Gczs86no4oeRhQ+MeVZR2Roxc2jrTAYwZl9s9Z/fxqXsHUy3o2n6hwffPwTXXxHvL4GMOpalHBWBp0FcWOEGmiWZ30tSO0bI/0Uz4grHwArr4b3X8TLL0K3KzDqfMe41rk90zjuXmefyFgbak+yTXPi95G0tiPo0vXh325AKU6x/YQo+cBdPMqmmLE9GieUunsUTFpT+EmPdSyL2mC2L6bmuY0NOpsOPtqn1m0qnwTce0GudOos2KXKF/WoP/7Kv/Ot8i0/IzW/5gMQrjV4n3mktge4lni+JlPQz7SB8jXRgWkmRk6IWyr+eT/u+NXl/wAfyJj7xo8KeJQ+7zriZutwWeKnLsMdwDE+ANq2xf5pGcvcKd5f+UaHR1z/AMWzW6X91/BEf6fmWLpmuU1O40f5R2Puz7dqrH/kQS91iXoc+ULcjmEH2OIk+xSq24qNxX30M8T1ZfZz/wDceT17Ndu9IB/8a5Yr+2n8TZ70LuHpQB7BfzG/94HtolsxIovR5uA8nos/l8q6c72fkZw3aLMeqKwLEnvU8KonoZv0hups/cA9hVXZw/usyydCuwohafH41rLYzW5fYzibWn7p9ohXwrljpJM2exWejjxQ6fvIWm/3kkfM1vmVxM8bqRaYVI7PSARpWsGb3megixFYybuzRLQunN65ijUZO4CGD0bcSf7dZHuNc8uptHYzeTuaUoWbw6VR4Ga6sy1ryMobX5hHbr8T86zWxT3JY/KS4sLQoSmLHYxfetMeVRjTCULdo5gsn0anFE6xskC17G/Oxp5MtrlWwo461Yzhjx/2+6sXsWtyWNwpOCaQSBpdVeQRBE/+1aQl/db8iXH2aKx3BH6OE6kmHVGyhEFKefW1bKf9y/Iz5fZoYKeEf7R8K53uzRbAsSr/ACyx1Wn3VeL/ACIUvdYvlTWlYUIGpChEjeDHlYVtldqiILWy5zh/TjkqP2m0fDoe8VzwjeFrzNJOpoJjkgLVFhNvA7VnHYtleXNJSeYUDV0RYnlSNL2JT98+4rrbLrCLJj77LDFslCik+7aDcH31hF2i2VyDKSKslFDnbPqHuI9h/WurA9GY5FsVemK6DIvQQQpP3fiCPlXI9NTdGfbsQRyM11vVUYGnZd1oCwnTqJkTNwEpme+J8642uV0dEXassX+XhWAy/wAle+rABEpQ9bmJSI+fsrGa1+RrHYpU4dSGkpUCDqO/fW85KUrRCTS1OqPHepGQzfCrLkhKiIABE1vhlFRpkZItvQBg0qSsSFAc5Bqp04uiY2mWzXrg91cnQ3W5NnUMKsKEQ4FDwKVflWkqeRV2JSai7ABpZbjQFHUFACDaCDt5VXNFS3FTrY4tJCQCkpMbbRvUSpvQautQ2GxIbbkj7ZufAfrU8rlKhp0rGU48KFtPwoeNopSTD5mRKDpBltJBIv8AaHf0qYdRi+PfCtJA5AHxFEVQmyqePxqyBkMJS64pI9afjVOTcEh1Tsi+sqN+gHkBA+FStAZXNjiUKojqI41tJA1ki5iBNbYm9aIklWon9Fa/r90VvzS7E8se4dlABsZJEeUm9ZSbopUVrmEHJQrdS8jPlRd5c19SgTsVfGubI/bZrBaDjxvWAFpkZjV/sV70kfOomawIY9cpBmb0RQTFXLuCOtV0J6lwp1QJAWkDwJqKXVG2vc4XFER2ifw0tOwa9xVKbiqILJpCyhZ1Dh0qERyJG391Q3G0VqC1Kn1oPUJA69/hT07DpiePJniOo+EVUa6Ey8zmFKSAkgHrN+tDbWqFGnozruXNnbh8DVLNNbjeOIzmjWoNaV6YRHjBNTjlV2gcfMS0wIKtXfVN27qiaoUxGxpksbSuTdUzy8RS6bF/mQcifKhCEnUw4O+mS9xZ9nVYkCOomtISolxsCvCp/qrRZGHIgaWgCL7WHhScmxctAl4cTIPtq1PTUXKWWVp4IMWUdu+KyyPUuARysyR3LHInvBHu/SokaRIvCEC32qpu2J7HlmHEx1FLoPqNvesqNppJ6F0RbSOY9/60OXZgo9wiBNSA9lglDoKY4fhJ9kgUpbrUa+BVKxHdFaqPmTzeQNbmrlQ1Qrs42oQZ2gknoB+zSBCy8a0IlYE/vyqrYqQ9iHdTLRmYKx1sNJHlBpR95jewHDqBnuFOVkoG+bGkDEl5ilLyUlH9N56gX76rXlDQtXERfvj2VCKFMeqCnxpomQu+QL99XEBdTtXQrB67jxoa0FZBSjVaBbLDJ1WVI6fP8qyyDTJOC5qRDWD2v1+VSy4k0rC25Tcao+F6XUctQKie0A6Gn0J6ieKzgJcKSUQFEWUoq36BJjzNCWhdjZzXDhOov+QbWflFTT7Dtdx7BuhWkpMpIkEiLeHKhiC5LjQteIbTPAkyTzMKmpktExp60VLGboP8xSm4Em0juIPMVbi+gKXcOjHNuWbWVQJvE+yZHnSSfYTZy5C0p3UhQ9qTVMS3MJ25Ft60MzQ4UBzCMgmEodWVaTpUQQIA6XgVD0kWthvLlqLogcIbIImbyIM7nl76GtALB4b0gM7mrsYhP9k+Fq0WxMjWvp4Z+8fhWS3NCuxabedUQxPMUnQqJm21NAjPuYp9uykyByJv8Zp6gdwmZr5tq8SY+IqkxDTWZINlcJ8Qoe0U7AfyjHNkrAkxHd1qZMVlo+moGzwc0tqPQH4Gkyo7AfRlcsqn7K/kn9aJbgtht3+Yk94o6B1KF/GAuPAobsogHTxbm9jB26c6aQWJpWQoqTAPUJE+RiRVUTZqciXLSCb7j3qrOSLR7LXIxjqBbUkiPJJ/Ohr2bGveMqjHFC5hKokQoahY9DWlWjO6Zc5XminVqBSgDTPClKTuOgEi9Ty0VzWPpMKnax9wNJgtzIYPEMEw42UjkUqJI8jvVtMSaLRb7acOns5ALhIkXgAAzc86Su9QdVoGyHElSgNhB894JokgTLl7nUjM9mhHbAdyfgKuOxMjWYg8It9o/AR86yW5p0EsQLVZLEMxSC2qVKQIElO4Ej3U0Bmforc8Li1J5kgJv571dipAXMO2CIKljnsny2/KixUGXjyBpbSlsDoJPmTvSCx3JGtZWpVzwydp9beKmSsT1NPiE71I2D0/Vr8D8KGOID0TA7J1Pekn2Gie447Fg6k60HvFLoHUxmIfHaL66lfEzWi2Je5FT1qYjW5HHYtx0Ptk1nIuIqjUnMLn1vgUxHtFH+gf7GVzBkhxfTUY8CTWqehDWpb+i+GUlZUSIKLCRq3F43i1RJjSLx4SY6gj2gj51JXUwDZrUguVK0soE2Mn2gH5e6p6j6DWQOntkgHhMz0sDRLYEaN0b1BRms0/+wbz6o9ya0jsRI12LVZPir3afzrJbmr2FVb1RIlmCR2Tv+wn2XpoDGvObSeXlVMkgFUACdcoEW/o5jANckD1f/akxWXLvpJhj9pX4FUuVnc+BzdvqgZ9JMPoUNSrggcJ5jwo5WC4LLW31E/Rj0hZb7TtCROmOEnbV023olFvYWHhcmS+VbeZaOelGGJHEqxB9RX5UuRlvgcy6fVGNx+ObLq1J2KiZ0wbk1aVHPPBOMmmQRmCZ/Q0yPRSNVk/pIwhpCVKUCJmEk8z3dKhxZ04+DyyWi+pWv8ApA2Mb2qSSntEnYzAibe2mo+zRnPh8iyctaimJzJtb5IujVz1C1t4uJppaD9Vyym4pbF7h86wSTqSClW1guI8Nqjlka+pZNqXzQY+kuHkcR3/AKFefKnysXqWbt9TPvDDkH64auRDakjw0hPvp6mn9Mztc2nzQs/iE9mlAXqhRNgqL/7ki/6U9TF8DlWmnzC5JmKW3UKXMDc78jyFJpsmPB5W9F9UaQ+kuH/qV+FX5UuVmnqWbt9UZrM80Sp1akkwVWsdhtVpaHPk4fJGVM1eI9KMMdEKVbVPArnoj4Gs1BnU+AzJLT6oD/8AJcP/AFK/Cr8qfKyfUs3b6gMd6QsKQ4AoyUEDhVuRTUWJ8HlVuvqZN7GpAiZv0qpHM8UluLDGCTexqRcjOrxQqg9Gw+XYhvi1Ejb7JPWkOOCc9gdUfSNWXXoYpH0tpLiWltrJSsOoQtMQTPGCEmQLj51GT3XRhltY5VdrsWmT/RnMM046hsPrYxaoS00lvUkHQVARpULaAB4RUStSaW2hz4ZyUmo94/f8nfTfCoQGuzbQls6Lpbw6QT2aZAU2e0XfWTrAE+VGNt7m2CTadvX4vv56fIsc3w+ELx7JvDqUF4pLf1bLSA6hCewZWkHQ8CZUla99j0qYuVavsebJtvXyFWMBhlOI4MMFNYhheLEtBCG+wR9IAkwpoOhYKUyAbRTcn57afMXMdyrB4csYVRGH0H6NOpDZWt1ToGISpevWISVSlSSnSLRam27a+P8A4O3DOVNK/wDbq+2mnx87src2YwYcwWn+UcQ8HipKEK0B1oQrQTwBOrSZ2nanFyp/l+hk5Scm3voWGbZY2pLraU4YYlxlfZoQllogpebKCFJcKCS3r0q4FFIMzUxk99aIc3zXbqx36Ph1OL7FvDKOrFBsaWigqQ1h+zEKGkgOa4m0k1Ny6t9C4Zp2k5OtO55WCZ7LEFtpguhbchDeFcSlfYJLiU9qqEoDs+pMHYU+Z2rf69zXnlzRtuvz7+XkZfKMCy6w1KePtXwqHUIKyllC2WuIcOtQUAoyAQvmoRGTJOM3W1Lptq03+X8diJzeq+hV5zhUNvuNtq1ISqAZCjsCRIsYMpkdK2xScoJy3CFNasUQoTzrQ3xygpKrC0zrq3QBaB1NBwZMcG3qwx3FB6GR+7+f7HaCURc2NBOT3JfAqsa5MAGspvseLklbF0pWLgA1muZE8rDNqcP2CfhVqUuxUcc5bIdwWq+oRWkW3udXDwlG+ZFv9FHU07PoPVo9zhwo6miw9Wj3FmcMJ3+FOqMsfh8cbtSYz9EFKzb1ddxZ3Bpk/pTOafhmOb5nJkPoQ/cUE/0nH+J/QZYwYj/ik2dOLhI4lypsCvCCTc06MX4ZBy5uZ/Q8vCCTf4UUEvDYSd8zOowYkfpQEPDoQfMpMOcIP3FKzZ8LF9WLnCDqfdRRg/DYX7z+h36IOpooP6bD8TOowgkXNFDj4dCLu2H+ijqaLN/Vo72Lqww6mnRg/DYX7zDqwwtc0jeXDRlVvY6MMOposXqse4N7DDSbmgUuCjOLjb1EBlgPM+6l6NHJ/RsX4n9AiMvSNiZpqKRS8IxJVzP6HvoXefdToP6Rj/E/oMYfDWMk0bGsfD4x05mx+ak7i59E8gONf7IK0JA1LVuQkQLd5JFROfKrObi+JXD4+arfQ0LHonl2JK2sHiHO3QCRr9RUGDukSJ5pPOb1DyTjrJaHE+M4rFU80Vyvt9/qVTvo+hOWnEq1B4PFsiRpELKTaN7darm9uuh0LiZPivRL3av6WVWbYJrscOWWsR2zkBZUg9mswP5VuK/SrjJ272NsWSfpJqbjyrbXVfErTlz4CiWHQEesS2uE8+K3DYg3q+aPc39NjbS5lr5oM3g3A2HC24EHZZQoI/FEVLasXpIc3LavtasE3gXXCezaccjfQhSo8YBinaW45ZIQ95pfF0MZNlKn8UjDnU2VKhUpMptMlJju9tEpcsbIzZ1jxPItf3PZ1lZw2JWySVaVaQrSU6trgecUoy5o2GDMsuNT+0cxGCcbALjbiAditCkg+Ei9K0yo5IS91p/BpgMuwinnUNI9ZxQSJ2k8z3Dfyq26VseSaxwc5bI3rnopljbqcI7iXfpJgSLJClCUj1SkTIgE8x1rn9Jka5ktDyVxnFyg8sYLl+/zE8q9CU9tjWn1KJw7YW2pBACgoLIJEHoLdZpyy6JrqaZfEJcmOUP9nTv8jKPYRxABcbWgK2KkKSD4SL1ra6HoxnCTqLT+DBt5c8tOtLLqkf1JbWU+0CKrmS6jeXGnTkr+KOtYZa/UQtekSrSlStI6mBYb71NpA5xj7zS/MI/g3EAFba0BWxUhSQfAkXpWmKM4y0i0/gyBwLqkFaWnFIG6koUU+0CKaavcfpIKVOSv4oWfwy0K0LQtCrcKklKr7WIm9WmnqVGcZK000cxmDdbjtGnG521oUmfCRehNPYUMkJ+60/gwGuiixhq4qWIKKRJvP8Ij9fiBzLQj8V/iKwz7I8nxf3I/ExWV5W8+otMtqWtI4kiAREAzJEXtW8pJas9TLmx41zzdJmxcQU5EQqxGIII7w4QR7ax/6v5fseYmn4ha/D+xYYj+Tkf/APRv4IpdZmK/ycT8H+pZJ9JX/wCNHCEjsI06dI/0e01TvM26RU+jXo+b73MfVcfqPpv9v/1Rz0bzt3E47GYV3SphIdSlGkABLbgbA7wUm8+6lOKjFNBxPDwxYMeWHvOtfirKD0fTiWMEhZx7eDYWslvU2HFk3B32BgmL+VaS5XLa2dfEvFkztLG5yS11pGgzl8ozPLloUNTzakOLCQO0RwqFjsJv1rOKuEvI48Mebhcqf+rTXk9hXK31YjPHkvELThkLLKSBwklsE2F4k79apqsSrqXkisfAxcNOZq/qcVnLK2MS1iswaxAcSdADRbLarxG+x0xOxFLlaacY0V6DJGcJ4sTjW+t2YP8Aw/cH8Qws/wBfvKVAe+unL7jPV8QX/wDPP4fuhj06wy1Zo+2lJK1rTpSNzqSiIqcTXImRwM4x4WMm9EnfzZpv8NsI9hV45LqNDiGUK0qIP+oRME1lmkpVRw+JZIZljcHabf7E2c2dxmT4tWIIcW2saTpAP/TUNucqI8KHFRyKhywwwcbjWPRNfyiwyxWJw7mFaxGYtIVCB9H7IKK0kwEle+r7M7W53qXytNqP5nPk9FkjOePE2tfavb8g+UANZlmZQAIbbXHKSjUfaST50pawiTmbnwuG+7/UqMHm7uNyjGqxJC1NmUnSBEBKht0NW4qORUdU8EOH4zGseif8tD3pBnD+E/hjOGgNuBIUAkEL/ljTtayibXqYRUuZswwYceZZp5N1/wCSw+ioVnLrio1N4VJRImCSoFUdwt51Nv0deZjzyXBxitnJ39CjxmcsOYPFNYnMGsUVpKmoaLZQsAlIEb8WmPPrWijJSTUaOmGDJHNCWPE41vrdo+U6a6z6AaY9Wpe5IVBtUsQ9k+auYZ0OtGFC17gg7pI5ilKKkqZjmwwzQ5J7Gkx3+I7xSpLbLTK1jicTJUe8W37zNZrAurOKHhWNNOUm0uhX5F6WLw7CmC2280o6gHBME7nvve/OnLGpOzbPwUcuRZE2n5EHfShZRg06E/5RSVJMnj0xZXTblT5NX5jXBR5skr9+/wArAf8AyZ0Zh9P7NBXvok6f5fZ777XquRcnIP1SPq/oL07/AJ2FyH0pcw+KfxIbSVPFcpJIA7RYWY52IipnBNJCzcHHLijib2r6Kg+A9MltYdOHcw7OJQkko7QTpNz3zcnoaHjt2nROXgVPI8kZOLe9AM69MX8Q7h3tCG3MPOnTJBJ0zIOw4duhpxxqKa7jw8DDHCcLbUiWM9N3l4prEoabacQCFFIJDgVEhfMi3WksSUWrFDw+EcTxybaf0+A1m3pmXmnG04XDtF0Q4tKZUrnOwgzeTMUo46adk4uAUJqTm3WyMazqQpKknSpJCkkG4IMgjwNb7noySkmnszetf4lvQCphhbwEB0gg+wfIgVz+gXc8p+E470k0u33/AAUuU+lrzTuJWoB1eJTC1KkRAULAdxiO4VcsaaXkdOXgcc4winSjsQwGfKawj+FCAUvGSqTqFkiw2+yKHG5KRWThlPNHK3t0+f8AJbj/ABCcPZqXhsO483ADyhxwN4/pJE3B57VPoVrq6Ob+mR1UZyUX0AN+mjgxGJf7JE4hCUKGownSnTI62vR6JUl2Lfh8XjhDmfs2/mIZXnymcK/hghKkvbqJMiwFhsdqqUbkpdjbLwyyZo5W9Y/ybv0XVmJw7Gh3DFm0qUdTrbYPq24SrTtO2xrCfJb3s8nilwqyStS5vo3+pm/Sr0sLeaKxGFUlQQgNk7oWBdQtuJO45itYY7x1I7eF4NT4X0eVVbvzRX516Z9uytpGEw7IcguKSmVKIvIsIM87mqjip3Zrh4D0c1NzbrYyM1sd43h/VqHuSTa2oYMdyzCB11LZXo1GAdOq52BEi3fXJxnES4fDLKo81atXWnyZnknyR5qsN/AlrCFNEOJXtslQusAlOowOAma5/wCqY4SlDMuVx+LT0i9HS19pKifTxi2paUSwmSqUtxtR0rbA4QAtStW2kahIiDadxajN4nCGOGWCuMr1b5Uq7unT7XS0eoSzJJSWqf5EW8jeVFkiYglSQDPZxBJvPaIHiY5U5+K8NC7b0u6TdVzXt25ZP4K+qB54L7+P8HFZG8ATCbCfXTeylcN+Iwhe39JprxThm0rerr3XpqlrpprKPzQ1ng//AEFcyF0KKRpVC9AIUm5lKZAmYClpBPInxrOHi/DvGpytXHm2emjdbVdRbS6pfASzwas4MgeJTAQrVsQtKhBBUDY7EAx4Gqfi/DJNttV3i11S6ro2r+IvWIK/4FE5csocWEShswsyIBJgc5N+ldMuMwxyQxOXtTVxWuta/dmnpI2k3q9h1nJErSkodEqQpYCkaAAg6SCorMcXOPyrjn4lLHOSnj0jJRtO37Stacvb76mcszi3a6pb9/yFsTlLraNa06U6tMkixlQvHKUqv3eE9GHxDh82T0eOVur26Un86a+fxKjlhJ0mEx+QKbJhWpKUyVq0oQbkDSSohcxaDPcKy4bxWGZLmVNuuVXKS0v2lS5a69PNhDOpdPy3On0cfHqplOrTJKRfaSNRgTbekvGOFr2nrV0k351tq612F6zj6g05M7qAhMkgJ408chKpTfiASpJJG01r/U+Hpu3orfsvSm1rpo7TSXWhvNCr/bb4nFZO9qcQESptOpdxZMA6t72I2vT/AKjwyhDI5aTfKt9XtXzH6aFJ3uSyzJ0upQoOwpbnZ6S3YKjV62vbT3VnxXiE8E5ReO1GPNfNrV1ty735/wACyZnBtVsr3/8ABxeTvBK16QUoiSFAgghKpEHiGlaDPf4xcfEuGlOONS9qWyaa1tqn2dxa/L4D9NC0r1YZWSK0oUlWrWnUTAS2kaQoysqiRMEEAyDvWUfE4c84zVcrpLVyete7V09002q7EenVtPp8/kCdyJ2QkCSY1CQNKitxsJN73aN6uHimBpyb0V097SjGV+WkloUs8N/vZP8Acg56POfZKVeqZ1JCQFIC5Kiq0AgbdOtEfFsL1kmt+jbbUuXRJa7d/wAgXEx6/etEE+j2IMDQJJiNaZHr3Imw+rXf7tN+L8IrfM6Su6dP3dnX/dH5j9Yx9/v7ZV4hkpUUndJIPiK9DHNTipx2epsmmrQYL0gU6sVWGqRE8O+pCgtJhSTINrHzrPLihlg4TVp6MmUVJUw7GZOoACFwAAAITsCogXFxKlb9axycFgyNucbb31fVJd/JfCrWopY4S1aOM49xKipJSFEgzobsRsUgphBHVMUZODw5ILHJNpf90uu6evtJ9U7B44tU/wBWFczVzgg6QhKUjn6igsG831gHyA2rOPh+H2nJXzNt9N48taV/rp9dyVijr5/vp+h3+MO9mUSL/ahMhMLBSLWntFXF7xNJ+G4HlWStuluruLTeutcq0enWrD0Mea/vp/BwZw9M676gqdKJkFJn1eZQkkbEiTJofhnC1XJ0rd7arv2bSe6TpUh+hh2+/tkEZm6IGoEJ0wChCgNIKU7pOwUfbWkuBwSu1vezkt2m9mt2kHoo9v1F3HlKKiVElRlXeZmT5muiGKEElFbKl5LyLSSryCN41xIACoASpIsPVWdShtzN6zlw2KTcmtW0+u6VJ/IThF7/AHR3EY9xwcatUEqkpTMkkm8TEqJiYvtU4eDw4XeNVpW7rRJbXV0lrv5ijjjHYm5mjqgQVDSRBTob03Mk6dOmZvqie+oj4fw8Wmk7Tu+aV9t7uvK68gWKCd19WQXnD8gldwSQdCJBO8HTIFzbaheHcMlSjpVbyql5XV+e/mL0OPt+p5jNXhHH6saeFBIgJSIJTI4UpB6xeacvD+Hbb5d7vV6229VeurbXa9KG8UO36i776iSZgqsdICRHSEwIsLRXRjxQjFRS0W16/V278ylFbEsLjVo0hKo0q1iwsqNM3HS1Tl4bFktzV2uV77XdfMJQjLdeRP6c4UFBVKbCClJgJSlIgxKeFCBY30iZrNcHhjk9JGNPXq+rbdq6esm1e16ULkjd19/bDIzV1IACgAOWhuDbTxDTx8NuKaiXh/Dzbck2315pWtb019nXX2aJeKD1a+r+0dTnb6TIcv1KUE+sVblJvqUojpJjepl4ZwslThp5OS6KPR9kk+9K9g9DB9P1IN5u6IAXsALpQZATpGqU8XDAvOw6VcvD+Hldx3vq1u7dU9NddK+o3hg91+p45o6d1BUxOpKFAwVkSCCDdxZ8+4UeocOlSjXwbW6S6NdIr5fEPRQ7fr99BXEqLilLWZUoyT1PlXTixxxQUIKktEi4pRVIGpNWho3r2WND/pI/CPyrFNnxr4ziPxv5nkZaz/pI/CKdsPXOI/G/myQyxn/SR+EUm2NcZxH438yLmWs/6SPwimmxPjOI/G/mwreVsxdpH4RScmNcZxH438wn8Mw/+i3+EVPM+5Xrmf8AG/myIylmf5KPwinzPuL1zP8AjfzIHLWZI7FH4R+VHM+4euZ/xv5nf4czzab/AAAUWx+uZ/xv5g3cFh4s0if9oppsT4zP+N/Mg3lrP+kj8IptslcZxH438zqsnb5NpH9qfypczK9c4j8b+YrichaI2g8oA/KmpsXrfEf/ACS+YHL8lSjVrSlUkaTHL5VTlZPrnEL/AKj+YLOcp1aOybTznYdI+dCkD4ziek5fMrsBlqw4QprYGJEgmLX2qm9BLjOJv35fNl2xljaUAFtBMXOnnU2x+u8R+OXzZFeWo7dA7JOgIJJgQVHYGlegeucR+OXzKn0hS2h0JSlI4RsAN5qo2KXG8Qv938yrWtPIJnwtVak+vcR+OXzJJcTzSPZStj9e4j8cvmyyyzDIcPqCBvak2C43iPxy+ZB5bYM6E3JgQLAWFMfrvEfjl82bXFnbzrGJjIEg0yRjDgEGZ8qllxB4hIBgU0TIIlVhSZSPIfjl7aKHZJK5NAHNav6bdaABrw6ldPjRYUBew2kTM+ymnqS1odw29NiiEeB5VJZBCTTEDdJJqkSyDielAwV6AJ86ZJJG5NIoqMzzNKVEAJWR1AIFM9HhvDp5VzS0X1Ecyad4VONoUFCQUwoADcEoPCRzBNCaOuPh3DStW7X5fsJfw1JICipsqGpOoakkGRI2IuD7KrmOLiPDHFOWN8yXzLXL8EUIcSFAqg32Enb3UmzzUivxeXvFZ0pBSIA4k7Ad5p2iWmaht431Hna81Bdk04gTQFjWDxCdioDpIkT8qllRZF5cq/KmthPcYSAYqWUjymz1oGeb795oEeWTsAPnzoGAUo9fZTEBdWYv1polhsIk3NDHEMrlUlHC533pgKuqlRqkQzymTO/lSsdHikAUAwbRvVMlC2b4kttmLFVgfj7hSR3cDgWXMk9lqyobyJ5TaXAkaVzBKgLALJUZMAcCrnp3iTmV0e++IxqTi3qvv9y/c+kohKUNhLa0A6NYHA48SnckoUpK5AsANqz0OReilq27ae9dUvqihz1115wOKacT9Wn1tSjpAPGVFIkG5mK0jSVHXgjDHHlUk9X5HcvxJKI3It5cvH9Ko8LxLAsWW47PX+RoPnp7jQefYZ9Rkjpb2UqIYo4tVOhHEJcPFACe83PhSDUsGcaIE2tSLTHcJjwrh0z30nEpSG0m90mO6pKCpRGwgUABKFd3tt8L0AdbwpPrET3CiwoBimwIAqoks92mmP17qNxo4QVEmSPK360Ac2gH8hQANAJNMkMlR7zSKIYpzl7aaFJnmE2oYIqvSQcKT0V8Rb4UI9bwpr0kl5fuJ4N94JTodTCQYSSkwFyCkhQiOI2Nrmk0j1JrG2+aL/8AQz9NxRvwLk78O57WSIi/1znt7qVRI5MO2q+1/CCn0hxEFRbEESSNQBs5JNzYlcxtwgAUckRerYtr+9P4EvR9qyzysPO/51bOLxdq4L4/sWjmH8KDxhQKqzIsckZSVrKtMBsmVJ1AGReOdeP4xKahjUL1mlUXytqnpZvgSbd9i1x2RNKmJA4RDcC6raoiAOcCvKw+J58XDxdpt+kl7bbpQ/0b0uXT+TaWGLl8tvPqUuIyTUykSQtCHTrAHZkocIGq0yRte3fWuPxHNHintyyljXK2+Zc0L9n4ddNTN4k4eaT16aPqXeCyRtoBGpSlGdRMSYBNrQB3UoeM8RPDLLyLaLXlzSUaetvffTroaeginV/dEi2A2opn1hBkG0Hf3+6u5ZeIXG48U5Rpwk2kmraa2t7019fKpqPI2u4Rh0fVSRqUlfDpmY1XnltXm8ZxPERlxChfKp49eauW1DRLz8u5pBRfLfZ/uBWglKFaylStBIERxkAxbcTvJ2NdX9TyvLkSguWPOvNOC3euqfZJVpqRyKlr2+oZLiCRxKAlabgXKDG4FhfpUrxHieRpxi5ew9O003s2raro1Y+SN79/oDcw4JOrUDKgIghISnVxHvmk/GJ+y4crVQb3TlzScfZXlXWw9Euvn9NdRHHFsJUeOWw2TeBDvIR4V0cLx+bJnUJqPLJ5Equ/Yda9NSJRio2ulfUSazpMxCj5i3uvXtchjzodViElMgE/L3+FKirQuwu/WmyUNKx6UoEJi/7ip5SrVCanNRlRq6om7Os4lCkzN+nOlTGmgOOa1p0HxnoeVqZrgzPDkU10KEuKb4FtpMWuDJG+/SaKPpsco5o88JEGn2wBLd+ZCiJ7/nRTLcJvZk9QWNLYXqMCNUpikRJ+jXPkapF1gsN2aQnnufGmfN8TnebI5v8AL4Bh4mgwKsKqzEaYaUQSkxNt4kfOolGMq5ldaryfcpX0POYhxB9dQMRZR26eFZvh8MlTgnrey37/AB8x80l1BJxKo06laf6ZMddtqr0GLn9Jyrm70r+e4uZ1VjRzFVuI22ubeFQuGwq6gtd9Fr8e5XPLudbzEi02O4k8quWKMmpNK1s+3wBTYNeNUpYIJ4RAvETvHtoeHG07itd9N62vvQud2HYxJPCSZ5QSAD1jaah8Pi5nPlVvRulbXZsak9rFHcStKrLUCJmFHc7x405cNhmqlBNabpdNvl07C5pLZi68YuFAKVxb3N/HrT9XxNxfKvZ20Wnw7fkLnfcGjKsQ4hTmvh206lEkJmJHdyqfR44yVRWl9O+/z69wqTRBnDwjVqkjex+dbWJIaTiDokbD50UNMrX85vHLuoFzERmcqHSgXMFxWaWgHf4Ux8wTLVD1zyoYImMxVJPXumiiuYkrGNrGkpHjA+MTRRpjzyxu4OmMMZY2oyBbpJ+ZtUs7V4nxFb/RFoxhkoEJATP786RzZM08jubsI4EiBxExNht50GQuXDJtFMCqw7GpzSLSoiqukY1qaFOFGkRsLeys7NeUzuYKlR7jFaLYye4pJkgbRPfak3QjiMXRYWOsgLjlz+dKyg+DZkrM+qY+NNsEguLbIAk2/fhSTGwD6klNhfrzNUhCLi4piOJxawJSYikwTaFe3WpQVqO/Xr8qkVthsXqQdJI8tr3FUmNlQ+Lza9BDBGkIGsyaAGGn1CL26UDscRjAeRqirCdvzFAwaszXsKQcwdGOVtQHMEONIG58KY7JvZosmxjr3zSHzH//2Q=="/>
          <p:cNvSpPr>
            <a:spLocks noChangeAspect="1" noChangeArrowheads="1"/>
          </p:cNvSpPr>
          <p:nvPr/>
        </p:nvSpPr>
        <p:spPr bwMode="auto">
          <a:xfrm>
            <a:off x="176213" y="-136922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0487" name="AutoShape 28" descr="data:image/jpeg;base64,/9j/4AAQSkZJRgABAQAAAQABAAD/2wCEAAkGBxQTEhUUExQWFRUXGB0aGBgYGBgYFxoYGB4XHBgXHBwcHSggGBwlGxgXITEiJSkrLi4uHB8zODMsNygtLiwBCgoKDg0OGxAQGywkICQsLCwsLCwsLCwsLCwsLCwsLCwsLCwtLCwsLCwsLCwsLCwsLCwsLCwsLCwsLCwsLCwsLP/AABEIARYAtQMBEQACEQEDEQH/xAAbAAACAwEBAQAAAAAAAAAAAAADBAIFBgEAB//EAEQQAAEDAgQDBAYIBAUEAgMAAAECAxEAIQQFEjEiQVETYXGBBjKRobHBFCNCYpLR4fAVM1KCByRTcvFDorLCFjRjZHP/xAAbAQADAQEBAQEAAAAAAAAAAAAAAQIDBAUGB//EADoRAAICAQIEAggFBAEEAwEAAAABAhEDITEEEkFRBWETFCIycZGh8FKBscHRFSMzQnJDYuHxU9LiJP/aAAwDAQACEQMRAD8Abr40+qPUAeoAWxW4r6jwH/DP/l+yPn/GP8sfh+4A17p5DIJQZmga1OxVWRR2KAOaaBnEmKllILvQI9poAgtNAyQboAgpFAESmgCJFAECmgD0UAQFj3GgDyk86AIKTTAgU0hGir86PtzQZHkCHlR2slMFwJHDCpgJX1te3dXocNwcMrrm23rbXs/10OHiOKljV8u+3/oqsa2lGpGghaVqGrVIgW07XPf7q5ckVC41qm9TpxtyqV6VsVeI3FfReA/4Z/8AL9keJ4x/lj8P3BV7x5BEp38KTGjwTQhNHYpiCMuqTJTAJEXAPxHdSaTGi0xGLwy3CotAICF6QBpJWVlSfVMeqYv0PdWfLJLcu42cxGKwhuhlY40mCTBQI1D1yQSZ9u42oSn1YNx7BTi8HeGF8tMkm4mZhY6xboKOXJ3C49gTuJwxUr6pQT2akoA3C9StKidd4SUz4bHenU63C4h2cTg0hCS2pQAQVkbqISQoSVgjiPKBba0mXGfcacQOJxWGKQEtK1WvOmYTBm5G8Ha9700pdwbQV1/BmT2K5Ov7oGogogBccIkdO40qn3HcTuIewIXZpakzPDqgiE24lgyCFeM9wpJZK3B8ovjHMF2Z0Nq1lFjKuFX3pVBPO0jl300p3qxPlrQ6rG4JRnsFzCJiwkHiMByLiPH7u9HLPuO49gb+Jwhca+pWEJ1awIlQuUX18pg8+80JTp6iuNk0YvBKAJYXICAfszpgK2XEmN+fQG9FT7juPYrM1fZVoDKCkJkEkXVMQTxHv8PhcU+pLroV5FUSaHCs61pTMAkAmJgc1R0FfnkI80kj7ScuWLZfZfmDWGbUEfWqcsvUQ2AkA2EEmbmvQxZcfDxaj7Te9utPqcWTFPNJOWiW3XX6CWfBSnjBUpFigFesgECec7zWHFqUsjq2umt9DXhnGMNdH10ooXxcV7vgH+Gf/L9keT4x/lj8P3IFNe6eQQUDy50DRJKKAZ2KBDGCcSlYUtOpN7W5ggG9jBgwelJptaFItP4s0RxYcLNvWgiyYMCLSQD5VnyS7l8y7E049hKU/wCWTpESLSSkOC9r+sk/20uWXcbqthPDZg0lBSWQZSpJ2vqUFJVJEggADynmatxbe5Ca7DbeZ4UqE4cBMyTCSQNIG0QbgmNpNTyTrcfNHsKvY5nU2tDOnQpJKbQsAyrV7BHiegpqMqabFaDjOWbamAbJB2vpSUiRETJmaXo5dx8y7C6Mxb0NjspWhSDqMXCSSU7bHpTcXe4cyoM/mbSkq+oGrQUpVaRYAGw3BBPuqVFrqO12CO5gydJOGB1JQJlIkoPFsLWgd/O1JRfRjbXYVezdvW0pDIQW9YixkK16eVtJV+7VXI6abFa7A8RmDKlI0sJQkLBXYKJSNI07Dv8AG1Ci9dRWuxL+K4a4+jASFwRHM8B25Cjkl3HzLsVOLdKoEkpT6gMSE+QubCtEiGLEUwLDHrcCfqxqV0ibAE/ECvg+EhjnOsj0r90fX55TjG4bi5eek8BNyBCD0XpjrP1Z7tVdMeHwOte3X/jfw3lp1rQyeXIr0+nxr9jinX7w2TcgcJAsFxB57JPnHg48Nw75dd6/WN/D/b5WJ5suun3r/wCPmNujavV8B/xT/wCX7I8vxf8AyR+H7nCK908k9G3j8aQI6URv7OlCHI5FMk8KBniKAGEkK5bD2VGxpuK1ZmeCZoAl2RosKPdlRYUGwjxbJsCDaD++mof3VycXwq4iKVtVra++jp/kaQnysm5jpBGiCQZM7khQnbqomsYeHuMk+fRbKtlcXW//AG0N5fL71/kmjHSjTpukAgmDcAp2jlqny3peoVPm5t29Fa3ab63rVPprokUstqqPYnGosUoEkHVtIJBBAt0IqY8DPTmyN1X0d9/n+w3kXRC6cWlIAKAod5nnJ5bHp3c61ycJOc3JTavt8NOu6+0tyVNJVRBeLA/6YiNiBMGbzHePZR6nLd5Hd318tKvbf5hzrsRxz2uCE6QNo25dwvvWvC8O8Kdy5r++7JnLm6CZFdRBoMsx/ZKKo1SIsdOykq3jbhg9xr4XBHNilfo5fJ/HsfV5pYsirnXzXw7jjeeRHAdrwqDJShJItayB151vHJmX/Sl8n2S7eRi4Y3/uvp3b7+ZM5/dJ0qsTsoXBneUEzff4VXpc2n9uXyf/ANRejxa+3H7/ADKJ0yZ/Yr1/Bcc4YpOSauXX4I83xScZZI8rukRIr2TzDwTQxrcIpNh76lblPYj2dVZFBm0eFJlIIWwD4ilY6AOJUNQSmQeXzoGFbwoAuLwP1o5g5ThZjaixUQVE2piIEUARCaLCg2Mw51GSCbXGxtYjuIg0oy0HKJHCQhYKhqBsQJmDY0S1QR0YuoWULbyDfla3xvTACo2poTGFva20gi6BE9U8gfC/ke6klTG3aBtkER0t+VAAezpk0WDbc0mwSJLbvAoTG0R0QaLFRJLcg2pWOjoY7jTsKJKw1ienwpcw+UkhrUoDl+hqW6KqxsZeo7UudD9GwKWL3FOxKIdSbiBU2XQw5glEagNr+XMVKkhuJF1oEJUOc/v3U0xUKLTVE0CCP3+/GqsmjhaosKIob7qLCiTqydIJsBAHTc/En20khsgGzIiZ5RTChZ1pIWAoiJgwQojrsfOqvQTVEkYUgqBsUmPOlY+Uhh0BJUFpkXuImSJHvim/IW24JSACCPtD2Hl7hTETQiaTYUWDCL1LBHgklU0XoHUDTEN4V5QSpA9Ume8Hb3is5dzSPYNwJSpS5gRMb3IHumaSuTpF0kiIRIHSJNOyaJ4PBr7RKpGgHz8KUpKhqLstXGSPxRWaZo0AxiIV4ET8KqLJkDUzPdRY6LvH44FgoTwqbSlZi0iYIt3Ee2s4R9rUdlEARrQBP2knpG9a+ZIJSAadiOJwxIV3QffHzo5hcoFbRFVYqB6KAoG8i3hemhUMJwp7F1aTCwglA5kC6j3cMkeBpWuZJlpaGTwJ4r8/jXVNaGI7nLhUlC4ggaFKB9aPVJ74ET3Cs8SWqHegPJ3RPESem/LrTyLsJFxm+C0rWlIIiFJHcbx3/aFZQlaLlHUUZEiQaokt8I3KvI+4E1nJ6DigjuGIcUkcUEiR3VKlpY+XUGhmTEEnV8+lNsEjrTcXj1vzIqZOy4oazXBFOFXO6kz4CUwPHnSxS9tFSXssEzblaw9n/NU9SEW+X4bWg9nc6rp57HbryrJunqaLUuTgNamlxYJOvxTHxIrPmpNDoRxWBA43TAVsn7SlfKqUuiB0U2IxBPKB0rVRolstGFDtMLqQCX21Nq8BB1wLG0b1NaS12C9hDEApUTEEXIHTZQ9lNAxIiCR0/YqyRvANatY+4o+yDHuqJOikKumrRLAK2piArFMC+yZ4dmlRTZlR196HJHnAkeQrGa1ruXF6Hz3OGQziHG/6FkDwBt7or0Mb5oJmM9JD+pBbXq+0iUmCTqEER02I86x1UkCor8scAcE7Humtsi0JReoeV2uhUkpESeaFjU2T5EisKVWjTqecwKCSY37yKVsHFF1leC1uhHWfcCY91YynSscYjGWMnUQAOEGfAdKmTLRDIkjt13nSXPcj9aeT3UKO4s0nSoAiIj33+dN66gtCxzh8LYCdzKUnu1LA9sT7KnGqlY5bCGGdbIVvZRFu6KuUZIlNF9kjrMQEuE6hHieY6bVjNS6lryNUDWQGe9IC2kytCyZEGYB8PCNu+tIJ9B2Z3EKTJgc62SZLaO+kWYFtGCeTI0Egxa2xHPcJV7arDDmcokzdJMtPSFIUXFAQCwpUjnwEg/vpWOPTTzLepQuqmD1A91j8K2ogLh3tCgrkDfnbn7qlq1Q7oGoyKpCFSb0xHFimA1kJSpwtKmHIFut4qZ6Kwi9TJelaD9Le1EEhUGOZSAJ84mu3B/jVGeT3j2WqBbAPJUe2oyqpCiV4UUOR0P8AxWj9qBL3NhjgdTC0k/WNKSUgwJY40kzvw8t65I7Pyf6m+9HUrIHfQCLf0edjENn70e2R86xyLQqI4HuzxCwD/Wkz4qj5VFXErqCyLClGMVP2pWOkFJEHzTVTlcESlTK1RhZirWwupzGPwlsG+p1I9t591VBW38AkxTKkyXR/+Q+//iry6V8CYdTR4LE6GldnYyJVaf0ETXNy3LU16aFlnGO7BTH9MnV36t/dNLFDnTFKVCed5kUYlTSuJtSQdJvBjl02q4Y08fMt0JyqRVvtjdO3ShPoxtdhXPkD6CobkLSrw2B+Na4H/dRM/dZeZKe2w2HJJlbC2z36QpN6xyrlyP4lQ1ijPIWSy2oxJTeAQJISSIN+Z+NatVJohbDjDM1LZSQxlrIL4RuN77REmpk/Zsa3Kd1aVDWj1TcTvHKtaa0ZDOrN/EUCB4J3Q+2qYAWJI5CRNKSuLF1M16XPzjMRcH6xVxtE128Ov7aIyv2geRqkLG5sfjSzLYmJDO0ALCtgoe8WPyp4naocjU4Rf+WS4QD2brcFUxDiVIV4WKT/AGiuVr2uXyf01NYv2b+AXCI4YO6bHxG9JsaQ5lDkPtn76fiKzn7rCO41moIfXPNSj7zUw1iU9w2Tq/zJPNUp8ykge+KU17A1uV+LUC4ojYk1cdiXuKZgR9Qb2dSD43j3Vrj/ANvgKXQXy1X1jye/5qq8nuxZMd2XLB+rX4GfLauf/ZGi2G/TZ36toxuZ9x/Snwq9piy7CGcu6vojk3U2AT3pJFaY1XPEmXRgwuKzoqxnGYfXhHeUJ1T1jl3G1LG6yIb1ixr0GdnDNj+h5SfJek/M0cUqyPzQsT9kr32dEovwkb3MgQflTTvUb0GMG7aNtr93hzqZIEEytcYn+1Q/7VUpe6Ne8ZjJnNWFH3ZT7DPwIrpzKpmMXaHJsDWZQtirGaaEzMelJH0lZGyglXtSPmK7cHuIxy+8R9H3R2hHUfMU8y0FB6j2eNfVBXNKvjascL9ouS0H8uxMZe6dKVSAm8nSfrNKgOvDHmKmcf7yRcH7DLDB48LlfqhfFHIarke+spQrQaleoywuFauhn2VDVoa3LrOkA4pX3oj+6PzNZQfslvcFhVj6VIAA7cC33dI/WqkvY/IOoi8rjV4mqWwnuJ52v6todXB7h+ta4F7T+BOTZC2WKl93z9yqvKv7aJj7zL/DK4FjuJiuZ7o2RL0vd1YXDK6pSf8AtNXw6rJJGc/cRU4pycJhSbwtwHwlBj31sl/cl8ET/ogzxrBFstMfiIy9wTPKB94bnzjpU41eVFN+yxL/AA8fs4k7do2Y7yFj5CteMWqfxM8L3Gczs86no4oeRhQ+MeVZR2Roxc2jrTAYwZl9s9Z/fxqXsHUy3o2n6hwffPwTXXxHvL4GMOpalHBWBp0FcWOEGmiWZ30tSO0bI/0Uz4grHwArr4b3X8TLL0K3KzDqfMe41rk90zjuXmefyFgbak+yTXPi95G0tiPo0vXh325AKU6x/YQo+cBdPMqmmLE9GieUunsUTFpT+EmPdSyL2mC2L6bmuY0NOpsOPtqn1m0qnwTce0GudOos2KXKF/WoP/7Kv/Ot8i0/IzW/5gMQrjV4n3mktge4lni+JlPQz7SB8jXRgWkmRk6IWyr+eT/u+NXl/wAfyJj7xo8KeJQ+7zriZutwWeKnLsMdwDE+ANq2xf5pGcvcKd5f+UaHR1z/AMWzW6X91/BEf6fmWLpmuU1O40f5R2Puz7dqrH/kQS91iXoc+ULcjmEH2OIk+xSq24qNxX30M8T1ZfZz/wDceT17Ndu9IB/8a5Yr+2n8TZ70LuHpQB7BfzG/94HtolsxIovR5uA8nos/l8q6c72fkZw3aLMeqKwLEnvU8KonoZv0hups/cA9hVXZw/usyydCuwohafH41rLYzW5fYzibWn7p9ohXwrljpJM2exWejjxQ6fvIWm/3kkfM1vmVxM8bqRaYVI7PSARpWsGb3megixFYybuzRLQunN65ijUZO4CGD0bcSf7dZHuNc8uptHYzeTuaUoWbw6VR4Ga6sy1ryMobX5hHbr8T86zWxT3JY/KS4sLQoSmLHYxfetMeVRjTCULdo5gsn0anFE6xskC17G/Oxp5MtrlWwo461Yzhjx/2+6sXsWtyWNwpOCaQSBpdVeQRBE/+1aQl/db8iXH2aKx3BH6OE6kmHVGyhEFKefW1bKf9y/Iz5fZoYKeEf7R8K53uzRbAsSr/ACyx1Wn3VeL/ACIUvdYvlTWlYUIGpChEjeDHlYVtldqiILWy5zh/TjkqP2m0fDoe8VzwjeFrzNJOpoJjkgLVFhNvA7VnHYtleXNJSeYUDV0RYnlSNL2JT98+4rrbLrCLJj77LDFslCik+7aDcH31hF2i2VyDKSKslFDnbPqHuI9h/WurA9GY5FsVemK6DIvQQQpP3fiCPlXI9NTdGfbsQRyM11vVUYGnZd1oCwnTqJkTNwEpme+J8642uV0dEXassX+XhWAy/wAle+rABEpQ9bmJSI+fsrGa1+RrHYpU4dSGkpUCDqO/fW85KUrRCTS1OqPHepGQzfCrLkhKiIABE1vhlFRpkZItvQBg0qSsSFAc5Bqp04uiY2mWzXrg91cnQ3W5NnUMKsKEQ4FDwKVflWkqeRV2JSai7ABpZbjQFHUFACDaCDt5VXNFS3FTrY4tJCQCkpMbbRvUSpvQautQ2GxIbbkj7ZufAfrU8rlKhp0rGU48KFtPwoeNopSTD5mRKDpBltJBIv8AaHf0qYdRi+PfCtJA5AHxFEVQmyqePxqyBkMJS64pI9afjVOTcEh1Tsi+sqN+gHkBA+FStAZXNjiUKojqI41tJA1ki5iBNbYm9aIklWon9Fa/r90VvzS7E8se4dlABsZJEeUm9ZSbopUVrmEHJQrdS8jPlRd5c19SgTsVfGubI/bZrBaDjxvWAFpkZjV/sV70kfOomawIY9cpBmb0RQTFXLuCOtV0J6lwp1QJAWkDwJqKXVG2vc4XFER2ifw0tOwa9xVKbiqILJpCyhZ1Dh0qERyJG391Q3G0VqC1Kn1oPUJA69/hT07DpiePJniOo+EVUa6Ey8zmFKSAkgHrN+tDbWqFGnozruXNnbh8DVLNNbjeOIzmjWoNaV6YRHjBNTjlV2gcfMS0wIKtXfVN27qiaoUxGxpksbSuTdUzy8RS6bF/mQcifKhCEnUw4O+mS9xZ9nVYkCOomtISolxsCvCp/qrRZGHIgaWgCL7WHhScmxctAl4cTIPtq1PTUXKWWVp4IMWUdu+KyyPUuARysyR3LHInvBHu/SokaRIvCEC32qpu2J7HlmHEx1FLoPqNvesqNppJ6F0RbSOY9/60OXZgo9wiBNSA9lglDoKY4fhJ9kgUpbrUa+BVKxHdFaqPmTzeQNbmrlQ1Qrs42oQZ2gknoB+zSBCy8a0IlYE/vyqrYqQ9iHdTLRmYKx1sNJHlBpR95jewHDqBnuFOVkoG+bGkDEl5ilLyUlH9N56gX76rXlDQtXERfvj2VCKFMeqCnxpomQu+QL99XEBdTtXQrB67jxoa0FZBSjVaBbLDJ1WVI6fP8qyyDTJOC5qRDWD2v1+VSy4k0rC25Tcao+F6XUctQKie0A6Gn0J6ieKzgJcKSUQFEWUoq36BJjzNCWhdjZzXDhOov+QbWflFTT7Dtdx7BuhWkpMpIkEiLeHKhiC5LjQteIbTPAkyTzMKmpktExp60VLGboP8xSm4Em0juIPMVbi+gKXcOjHNuWbWVQJvE+yZHnSSfYTZy5C0p3UhQ9qTVMS3MJ25Ft60MzQ4UBzCMgmEodWVaTpUQQIA6XgVD0kWthvLlqLogcIbIImbyIM7nl76GtALB4b0gM7mrsYhP9k+Fq0WxMjWvp4Z+8fhWS3NCuxabedUQxPMUnQqJm21NAjPuYp9uykyByJv8Zp6gdwmZr5tq8SY+IqkxDTWZINlcJ8Qoe0U7AfyjHNkrAkxHd1qZMVlo+moGzwc0tqPQH4Gkyo7AfRlcsqn7K/kn9aJbgtht3+Yk94o6B1KF/GAuPAobsogHTxbm9jB26c6aQWJpWQoqTAPUJE+RiRVUTZqciXLSCb7j3qrOSLR7LXIxjqBbUkiPJJ/Ohr2bGveMqjHFC5hKokQoahY9DWlWjO6Zc5XminVqBSgDTPClKTuOgEi9Ty0VzWPpMKnax9wNJgtzIYPEMEw42UjkUqJI8jvVtMSaLRb7acOns5ALhIkXgAAzc86Su9QdVoGyHElSgNhB894JokgTLl7nUjM9mhHbAdyfgKuOxMjWYg8It9o/AR86yW5p0EsQLVZLEMxSC2qVKQIElO4Ej3U0Bmforc8Li1J5kgJv571dipAXMO2CIKljnsny2/KixUGXjyBpbSlsDoJPmTvSCx3JGtZWpVzwydp9beKmSsT1NPiE71I2D0/Vr8D8KGOID0TA7J1Pekn2Gie447Fg6k60HvFLoHUxmIfHaL66lfEzWi2Je5FT1qYjW5HHYtx0Ptk1nIuIqjUnMLn1vgUxHtFH+gf7GVzBkhxfTUY8CTWqehDWpb+i+GUlZUSIKLCRq3F43i1RJjSLx4SY6gj2gj51JXUwDZrUguVK0soE2Mn2gH5e6p6j6DWQOntkgHhMz0sDRLYEaN0b1BRms0/+wbz6o9ya0jsRI12LVZPir3afzrJbmr2FVb1RIlmCR2Tv+wn2XpoDGvObSeXlVMkgFUACdcoEW/o5jANckD1f/akxWXLvpJhj9pX4FUuVnc+BzdvqgZ9JMPoUNSrggcJ5jwo5WC4LLW31E/Rj0hZb7TtCROmOEnbV023olFvYWHhcmS+VbeZaOelGGJHEqxB9RX5UuRlvgcy6fVGNx+ObLq1J2KiZ0wbk1aVHPPBOMmmQRmCZ/Q0yPRSNVk/pIwhpCVKUCJmEk8z3dKhxZ04+DyyWi+pWv8ApA2Mb2qSSntEnYzAibe2mo+zRnPh8iyctaimJzJtb5IujVz1C1t4uJppaD9Vyym4pbF7h86wSTqSClW1guI8Nqjlka+pZNqXzQY+kuHkcR3/AKFefKnysXqWbt9TPvDDkH64auRDakjw0hPvp6mn9Mztc2nzQs/iE9mlAXqhRNgqL/7ki/6U9TF8DlWmnzC5JmKW3UKXMDc78jyFJpsmPB5W9F9UaQ+kuH/qV+FX5UuVmnqWbt9UZrM80Sp1akkwVWsdhtVpaHPk4fJGVM1eI9KMMdEKVbVPArnoj4Gs1BnU+AzJLT6oD/8AJcP/AFK/Cr8qfKyfUs3b6gMd6QsKQ4AoyUEDhVuRTUWJ8HlVuvqZN7GpAiZv0qpHM8UluLDGCTexqRcjOrxQqg9Gw+XYhvi1Ejb7JPWkOOCc9gdUfSNWXXoYpH0tpLiWltrJSsOoQtMQTPGCEmQLj51GT3XRhltY5VdrsWmT/RnMM046hsPrYxaoS00lvUkHQVARpULaAB4RUStSaW2hz4ZyUmo94/f8nfTfCoQGuzbQls6Lpbw6QT2aZAU2e0XfWTrAE+VGNt7m2CTadvX4vv56fIsc3w+ELx7JvDqUF4pLf1bLSA6hCewZWkHQ8CZUla99j0qYuVavsebJtvXyFWMBhlOI4MMFNYhheLEtBCG+wR9IAkwpoOhYKUyAbRTcn57afMXMdyrB4csYVRGH0H6NOpDZWt1ToGISpevWISVSlSSnSLRam27a+P8A4O3DOVNK/wDbq+2mnx87src2YwYcwWn+UcQ8HipKEK0B1oQrQTwBOrSZ2nanFyp/l+hk5Scm3voWGbZY2pLraU4YYlxlfZoQllogpebKCFJcKCS3r0q4FFIMzUxk99aIc3zXbqx36Ph1OL7FvDKOrFBsaWigqQ1h+zEKGkgOa4m0k1Ny6t9C4Zp2k5OtO55WCZ7LEFtpguhbchDeFcSlfYJLiU9qqEoDs+pMHYU+Z2rf69zXnlzRtuvz7+XkZfKMCy6w1KePtXwqHUIKyllC2WuIcOtQUAoyAQvmoRGTJOM3W1Lptq03+X8diJzeq+hV5zhUNvuNtq1ISqAZCjsCRIsYMpkdK2xScoJy3CFNasUQoTzrQ3xygpKrC0zrq3QBaB1NBwZMcG3qwx3FB6GR+7+f7HaCURc2NBOT3JfAqsa5MAGspvseLklbF0pWLgA1muZE8rDNqcP2CfhVqUuxUcc5bIdwWq+oRWkW3udXDwlG+ZFv9FHU07PoPVo9zhwo6miw9Wj3FmcMJ3+FOqMsfh8cbtSYz9EFKzb1ddxZ3Bpk/pTOafhmOb5nJkPoQ/cUE/0nH+J/QZYwYj/ik2dOLhI4lypsCvCCTc06MX4ZBy5uZ/Q8vCCTf4UUEvDYSd8zOowYkfpQEPDoQfMpMOcIP3FKzZ8LF9WLnCDqfdRRg/DYX7z+h36IOpooP6bD8TOowgkXNFDj4dCLu2H+ijqaLN/Vo72Lqww6mnRg/DYX7zDqwwtc0jeXDRlVvY6MMOposXqse4N7DDSbmgUuCjOLjb1EBlgPM+6l6NHJ/RsX4n9AiMvSNiZpqKRS8IxJVzP6HvoXefdToP6Rj/E/oMYfDWMk0bGsfD4x05mx+ak7i59E8gONf7IK0JA1LVuQkQLd5JFROfKrObi+JXD4+arfQ0LHonl2JK2sHiHO3QCRr9RUGDukSJ5pPOb1DyTjrJaHE+M4rFU80Vyvt9/qVTvo+hOWnEq1B4PFsiRpELKTaN7darm9uuh0LiZPivRL3av6WVWbYJrscOWWsR2zkBZUg9mswP5VuK/SrjJ272NsWSfpJqbjyrbXVfErTlz4CiWHQEesS2uE8+K3DYg3q+aPc39NjbS5lr5oM3g3A2HC24EHZZQoI/FEVLasXpIc3LavtasE3gXXCezaccjfQhSo8YBinaW45ZIQ95pfF0MZNlKn8UjDnU2VKhUpMptMlJju9tEpcsbIzZ1jxPItf3PZ1lZw2JWySVaVaQrSU6trgecUoy5o2GDMsuNT+0cxGCcbALjbiAditCkg+Ei9K0yo5IS91p/BpgMuwinnUNI9ZxQSJ2k8z3Dfyq26VseSaxwc5bI3rnopljbqcI7iXfpJgSLJClCUj1SkTIgE8x1rn9Jka5ktDyVxnFyg8sYLl+/zE8q9CU9tjWn1KJw7YW2pBACgoLIJEHoLdZpyy6JrqaZfEJcmOUP9nTv8jKPYRxABcbWgK2KkKSD4SL1ra6HoxnCTqLT+DBt5c8tOtLLqkf1JbWU+0CKrmS6jeXGnTkr+KOtYZa/UQtekSrSlStI6mBYb71NpA5xj7zS/MI/g3EAFba0BWxUhSQfAkXpWmKM4y0i0/gyBwLqkFaWnFIG6koUU+0CKaavcfpIKVOSv4oWfwy0K0LQtCrcKklKr7WIm9WmnqVGcZK000cxmDdbjtGnG521oUmfCRehNPYUMkJ+60/gwGuiixhq4qWIKKRJvP8Ij9fiBzLQj8V/iKwz7I8nxf3I/ExWV5W8+otMtqWtI4kiAREAzJEXtW8pJas9TLmx41zzdJmxcQU5EQqxGIII7w4QR7ax/6v5fseYmn4ha/D+xYYj+Tkf/APRv4IpdZmK/ycT8H+pZJ9JX/wCNHCEjsI06dI/0e01TvM26RU+jXo+b73MfVcfqPpv9v/1Rz0bzt3E47GYV3SphIdSlGkABLbgbA7wUm8+6lOKjFNBxPDwxYMeWHvOtfirKD0fTiWMEhZx7eDYWslvU2HFk3B32BgmL+VaS5XLa2dfEvFkztLG5yS11pGgzl8ozPLloUNTzakOLCQO0RwqFjsJv1rOKuEvI48Mebhcqf+rTXk9hXK31YjPHkvELThkLLKSBwklsE2F4k79apqsSrqXkisfAxcNOZq/qcVnLK2MS1iswaxAcSdADRbLarxG+x0xOxFLlaacY0V6DJGcJ4sTjW+t2YP8Aw/cH8Qws/wBfvKVAe+unL7jPV8QX/wDPP4fuhj06wy1Zo+2lJK1rTpSNzqSiIqcTXImRwM4x4WMm9EnfzZpv8NsI9hV45LqNDiGUK0qIP+oRME1lmkpVRw+JZIZljcHabf7E2c2dxmT4tWIIcW2saTpAP/TUNucqI8KHFRyKhywwwcbjWPRNfyiwyxWJw7mFaxGYtIVCB9H7IKK0kwEle+r7M7W53qXytNqP5nPk9FkjOePE2tfavb8g+UANZlmZQAIbbXHKSjUfaST50pawiTmbnwuG+7/UqMHm7uNyjGqxJC1NmUnSBEBKht0NW4qORUdU8EOH4zGseif8tD3pBnD+E/hjOGgNuBIUAkEL/ljTtayibXqYRUuZswwYceZZp5N1/wCSw+ioVnLrio1N4VJRImCSoFUdwt51Nv0deZjzyXBxitnJ39CjxmcsOYPFNYnMGsUVpKmoaLZQsAlIEb8WmPPrWijJSTUaOmGDJHNCWPE41vrdo+U6a6z6AaY9Wpe5IVBtUsQ9k+auYZ0OtGFC17gg7pI5ilKKkqZjmwwzQ5J7Gkx3+I7xSpLbLTK1jicTJUe8W37zNZrAurOKHhWNNOUm0uhX5F6WLw7CmC2280o6gHBME7nvve/OnLGpOzbPwUcuRZE2n5EHfShZRg06E/5RSVJMnj0xZXTblT5NX5jXBR5skr9+/wArAf8AyZ0Zh9P7NBXvok6f5fZ777XquRcnIP1SPq/oL07/AJ2FyH0pcw+KfxIbSVPFcpJIA7RYWY52IipnBNJCzcHHLijib2r6Kg+A9MltYdOHcw7OJQkko7QTpNz3zcnoaHjt2nROXgVPI8kZOLe9AM69MX8Q7h3tCG3MPOnTJBJ0zIOw4duhpxxqKa7jw8DDHCcLbUiWM9N3l4prEoabacQCFFIJDgVEhfMi3WksSUWrFDw+EcTxybaf0+A1m3pmXmnG04XDtF0Q4tKZUrnOwgzeTMUo46adk4uAUJqTm3WyMazqQpKknSpJCkkG4IMgjwNb7noySkmnszetf4lvQCphhbwEB0gg+wfIgVz+gXc8p+E470k0u33/AAUuU+lrzTuJWoB1eJTC1KkRAULAdxiO4VcsaaXkdOXgcc4winSjsQwGfKawj+FCAUvGSqTqFkiw2+yKHG5KRWThlPNHK3t0+f8AJbj/ABCcPZqXhsO483ADyhxwN4/pJE3B57VPoVrq6Ob+mR1UZyUX0AN+mjgxGJf7JE4hCUKGownSnTI62vR6JUl2Lfh8XjhDmfs2/mIZXnymcK/hghKkvbqJMiwFhsdqqUbkpdjbLwyyZo5W9Y/ybv0XVmJw7Gh3DFm0qUdTrbYPq24SrTtO2xrCfJb3s8nilwqyStS5vo3+pm/Sr0sLeaKxGFUlQQgNk7oWBdQtuJO45itYY7x1I7eF4NT4X0eVVbvzRX516Z9uytpGEw7IcguKSmVKIvIsIM87mqjip3Zrh4D0c1NzbrYyM1sd43h/VqHuSTa2oYMdyzCB11LZXo1GAdOq52BEi3fXJxnES4fDLKo81atXWnyZnknyR5qsN/AlrCFNEOJXtslQusAlOowOAma5/wCqY4SlDMuVx+LT0i9HS19pKifTxi2paUSwmSqUtxtR0rbA4QAtStW2kahIiDadxajN4nCGOGWCuMr1b5Uq7unT7XS0eoSzJJSWqf5EW8jeVFkiYglSQDPZxBJvPaIHiY5U5+K8NC7b0u6TdVzXt25ZP4K+qB54L7+P8HFZG8ATCbCfXTeylcN+Iwhe39JprxThm0rerr3XpqlrpprKPzQ1ng//AEFcyF0KKRpVC9AIUm5lKZAmYClpBPInxrOHi/DvGpytXHm2emjdbVdRbS6pfASzwas4MgeJTAQrVsQtKhBBUDY7EAx4Gqfi/DJNttV3i11S6ro2r+IvWIK/4FE5csocWEShswsyIBJgc5N+ldMuMwxyQxOXtTVxWuta/dmnpI2k3q9h1nJErSkodEqQpYCkaAAg6SCorMcXOPyrjn4lLHOSnj0jJRtO37Stacvb76mcszi3a6pb9/yFsTlLraNa06U6tMkixlQvHKUqv3eE9GHxDh82T0eOVur26Un86a+fxKjlhJ0mEx+QKbJhWpKUyVq0oQbkDSSohcxaDPcKy4bxWGZLmVNuuVXKS0v2lS5a69PNhDOpdPy3On0cfHqplOrTJKRfaSNRgTbekvGOFr2nrV0k351tq612F6zj6g05M7qAhMkgJ408chKpTfiASpJJG01r/U+Hpu3orfsvSm1rpo7TSXWhvNCr/bb4nFZO9qcQESptOpdxZMA6t72I2vT/AKjwyhDI5aTfKt9XtXzH6aFJ3uSyzJ0upQoOwpbnZ6S3YKjV62vbT3VnxXiE8E5ReO1GPNfNrV1ty735/wACyZnBtVsr3/8ABxeTvBK16QUoiSFAgghKpEHiGlaDPf4xcfEuGlOONS9qWyaa1tqn2dxa/L4D9NC0r1YZWSK0oUlWrWnUTAS2kaQoysqiRMEEAyDvWUfE4c84zVcrpLVyete7V09002q7EenVtPp8/kCdyJ2QkCSY1CQNKitxsJN73aN6uHimBpyb0V097SjGV+WkloUs8N/vZP8Acg56POfZKVeqZ1JCQFIC5Kiq0AgbdOtEfFsL1kmt+jbbUuXRJa7d/wAgXEx6/etEE+j2IMDQJJiNaZHr3Imw+rXf7tN+L8IrfM6Su6dP3dnX/dH5j9Yx9/v7ZV4hkpUUndJIPiK9DHNTipx2epsmmrQYL0gU6sVWGqRE8O+pCgtJhSTINrHzrPLihlg4TVp6MmUVJUw7GZOoACFwAAAITsCogXFxKlb9axycFgyNucbb31fVJd/JfCrWopY4S1aOM49xKipJSFEgzobsRsUgphBHVMUZODw5ILHJNpf90uu6evtJ9U7B44tU/wBWFczVzgg6QhKUjn6igsG831gHyA2rOPh+H2nJXzNt9N48taV/rp9dyVijr5/vp+h3+MO9mUSL/ahMhMLBSLWntFXF7xNJ+G4HlWStuluruLTeutcq0enWrD0Mea/vp/BwZw9M676gqdKJkFJn1eZQkkbEiTJofhnC1XJ0rd7arv2bSe6TpUh+hh2+/tkEZm6IGoEJ0wChCgNIKU7pOwUfbWkuBwSu1vezkt2m9mt2kHoo9v1F3HlKKiVElRlXeZmT5muiGKEElFbKl5LyLSSryCN41xIACoASpIsPVWdShtzN6zlw2KTcmtW0+u6VJ/IThF7/AHR3EY9xwcatUEqkpTMkkm8TEqJiYvtU4eDw4XeNVpW7rRJbXV0lrv5ijjjHYm5mjqgQVDSRBTob03Mk6dOmZvqie+oj4fw8Wmk7Tu+aV9t7uvK68gWKCd19WQXnD8gldwSQdCJBO8HTIFzbaheHcMlSjpVbyql5XV+e/mL0OPt+p5jNXhHH6saeFBIgJSIJTI4UpB6xeacvD+Hbb5d7vV6229VeurbXa9KG8UO36i776iSZgqsdICRHSEwIsLRXRjxQjFRS0W16/V278ylFbEsLjVo0hKo0q1iwsqNM3HS1Tl4bFktzV2uV77XdfMJQjLdeRP6c4UFBVKbCClJgJSlIgxKeFCBY30iZrNcHhjk9JGNPXq+rbdq6esm1e16ULkjd19/bDIzV1IACgAOWhuDbTxDTx8NuKaiXh/Dzbck2315pWtb019nXX2aJeKD1a+r+0dTnb6TIcv1KUE+sVblJvqUojpJjepl4ZwslThp5OS6KPR9kk+9K9g9DB9P1IN5u6IAXsALpQZATpGqU8XDAvOw6VcvD+Hldx3vq1u7dU9NddK+o3hg91+p45o6d1BUxOpKFAwVkSCCDdxZ8+4UeocOlSjXwbW6S6NdIr5fEPRQ7fr99BXEqLilLWZUoyT1PlXTixxxQUIKktEi4pRVIGpNWho3r2WND/pI/CPyrFNnxr4ziPxv5nkZaz/pI/CKdsPXOI/G/myQyxn/SR+EUm2NcZxH438yLmWs/6SPwimmxPjOI/G/mwreVsxdpH4RScmNcZxH438wn8Mw/+i3+EVPM+5Xrmf8AG/myIylmf5KPwinzPuL1zP8AjfzIHLWZI7FH4R+VHM+4euZ/xv5nf4czzab/AAAUWx+uZ/xv5g3cFh4s0if9oppsT4zP+N/Mg3lrP+kj8IptslcZxH438zqsnb5NpH9qfypczK9c4j8b+YrichaI2g8oA/KmpsXrfEf/ACS+YHL8lSjVrSlUkaTHL5VTlZPrnEL/AKj+YLOcp1aOybTznYdI+dCkD4ziek5fMrsBlqw4QprYGJEgmLX2qm9BLjOJv35fNl2xljaUAFtBMXOnnU2x+u8R+OXzZFeWo7dA7JOgIJJgQVHYGlegeucR+OXzKn0hS2h0JSlI4RsAN5qo2KXG8Qv938yrWtPIJnwtVak+vcR+OXzJJcTzSPZStj9e4j8cvmyyyzDIcPqCBvak2C43iPxy+ZB5bYM6E3JgQLAWFMfrvEfjl82bXFnbzrGJjIEg0yRjDgEGZ8qllxB4hIBgU0TIIlVhSZSPIfjl7aKHZJK5NAHNav6bdaABrw6ldPjRYUBew2kTM+ymnqS1odw29NiiEeB5VJZBCTTEDdJJqkSyDielAwV6AJ86ZJJG5NIoqMzzNKVEAJWR1AIFM9HhvDp5VzS0X1Ecyad4VONoUFCQUwoADcEoPCRzBNCaOuPh3DStW7X5fsJfw1JICipsqGpOoakkGRI2IuD7KrmOLiPDHFOWN8yXzLXL8EUIcSFAqg32Enb3UmzzUivxeXvFZ0pBSIA4k7Ad5p2iWmaht431Hna81Bdk04gTQFjWDxCdioDpIkT8qllRZF5cq/KmthPcYSAYqWUjymz1oGeb795oEeWTsAPnzoGAUo9fZTEBdWYv1polhsIk3NDHEMrlUlHC533pgKuqlRqkQzymTO/lSsdHikAUAwbRvVMlC2b4kttmLFVgfj7hSR3cDgWXMk9lqyobyJ5TaXAkaVzBKgLALJUZMAcCrnp3iTmV0e++IxqTi3qvv9y/c+kohKUNhLa0A6NYHA48SnckoUpK5AsANqz0OReilq27ae9dUvqihz1115wOKacT9Wn1tSjpAPGVFIkG5mK0jSVHXgjDHHlUk9X5HcvxJKI3It5cvH9Ko8LxLAsWW47PX+RoPnp7jQefYZ9Rkjpb2UqIYo4tVOhHEJcPFACe83PhSDUsGcaIE2tSLTHcJjwrh0z30nEpSG0m90mO6pKCpRGwgUABKFd3tt8L0AdbwpPrET3CiwoBimwIAqoks92mmP17qNxo4QVEmSPK360Ac2gH8hQANAJNMkMlR7zSKIYpzl7aaFJnmE2oYIqvSQcKT0V8Rb4UI9bwpr0kl5fuJ4N94JTodTCQYSSkwFyCkhQiOI2Nrmk0j1JrG2+aL/8AQz9NxRvwLk78O57WSIi/1znt7qVRI5MO2q+1/CCn0hxEFRbEESSNQBs5JNzYlcxtwgAUckRerYtr+9P4EvR9qyzysPO/51bOLxdq4L4/sWjmH8KDxhQKqzIsckZSVrKtMBsmVJ1AGReOdeP4xKahjUL1mlUXytqnpZvgSbd9i1x2RNKmJA4RDcC6raoiAOcCvKw+J58XDxdpt+kl7bbpQ/0b0uXT+TaWGLl8tvPqUuIyTUykSQtCHTrAHZkocIGq0yRte3fWuPxHNHintyyljXK2+Zc0L9n4ddNTN4k4eaT16aPqXeCyRtoBGpSlGdRMSYBNrQB3UoeM8RPDLLyLaLXlzSUaetvffTroaeginV/dEi2A2opn1hBkG0Hf3+6u5ZeIXG48U5Rpwk2kmraa2t7019fKpqPI2u4Rh0fVSRqUlfDpmY1XnltXm8ZxPERlxChfKp49eauW1DRLz8u5pBRfLfZ/uBWglKFaylStBIERxkAxbcTvJ2NdX9TyvLkSguWPOvNOC3euqfZJVpqRyKlr2+oZLiCRxKAlabgXKDG4FhfpUrxHieRpxi5ew9O003s2raro1Y+SN79/oDcw4JOrUDKgIghISnVxHvmk/GJ+y4crVQb3TlzScfZXlXWw9Euvn9NdRHHFsJUeOWw2TeBDvIR4V0cLx+bJnUJqPLJ5Equ/Yda9NSJRio2ulfUSazpMxCj5i3uvXtchjzodViElMgE/L3+FKirQuwu/WmyUNKx6UoEJi/7ip5SrVCanNRlRq6om7Os4lCkzN+nOlTGmgOOa1p0HxnoeVqZrgzPDkU10KEuKb4FtpMWuDJG+/SaKPpsco5o88JEGn2wBLd+ZCiJ7/nRTLcJvZk9QWNLYXqMCNUpikRJ+jXPkapF1gsN2aQnnufGmfN8TnebI5v8AL4Bh4mgwKsKqzEaYaUQSkxNt4kfOolGMq5ldaryfcpX0POYhxB9dQMRZR26eFZvh8MlTgnrey37/AB8x80l1BJxKo06laf6ZMddtqr0GLn9Jyrm70r+e4uZ1VjRzFVuI22ubeFQuGwq6gtd9Fr8e5XPLudbzEi02O4k8quWKMmpNK1s+3wBTYNeNUpYIJ4RAvETvHtoeHG07itd9N62vvQud2HYxJPCSZ5QSAD1jaah8Pi5nPlVvRulbXZsak9rFHcStKrLUCJmFHc7x405cNhmqlBNabpdNvl07C5pLZi68YuFAKVxb3N/HrT9XxNxfKvZ20Wnw7fkLnfcGjKsQ4hTmvh206lEkJmJHdyqfR44yVRWl9O+/z69wqTRBnDwjVqkjex+dbWJIaTiDokbD50UNMrX85vHLuoFzERmcqHSgXMFxWaWgHf4Ux8wTLVD1zyoYImMxVJPXumiiuYkrGNrGkpHjA+MTRRpjzyxu4OmMMZY2oyBbpJ+ZtUs7V4nxFb/RFoxhkoEJATP786RzZM08jubsI4EiBxExNht50GQuXDJtFMCqw7GpzSLSoiqukY1qaFOFGkRsLeys7NeUzuYKlR7jFaLYye4pJkgbRPfak3QjiMXRYWOsgLjlz+dKyg+DZkrM+qY+NNsEguLbIAk2/fhSTGwD6klNhfrzNUhCLi4piOJxawJSYikwTaFe3WpQVqO/Xr8qkVthsXqQdJI8tr3FUmNlQ+Lza9BDBGkIGsyaAGGn1CL26UDscRjAeRqirCdvzFAwaszXsKQcwdGOVtQHMEONIG58KY7JvZosmxjr3zSHzH//2Q=="/>
          <p:cNvSpPr>
            <a:spLocks noChangeAspect="1" noChangeArrowheads="1"/>
          </p:cNvSpPr>
          <p:nvPr/>
        </p:nvSpPr>
        <p:spPr bwMode="auto">
          <a:xfrm>
            <a:off x="176213" y="-136922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pic>
        <p:nvPicPr>
          <p:cNvPr id="20488" name="Picture 24" descr="https://encrypted-tbn1.gstatic.com/images?q=tbn:ANd9GcRL6ZBxdPn3_12qQKPInYGVZB4OMmKXDhl9AB3_ntctFkuaAci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0"/>
            <a:ext cx="35528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0" descr="http://www.scilogs.com/import-data/images/11/978184836579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435100" cy="165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8" descr="Dire Predictions: Understanding Global Warmi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2057400" cy="203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20" descr="http://ecx.images-amazon.com/images/I/51%2BCfKilUjL._SY300_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7779"/>
            <a:ext cx="2286000" cy="224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447800" cy="338554"/>
          </a:xfrm>
          <a:prstGeom prst="rect">
            <a:avLst/>
          </a:prstGeom>
          <a:solidFill>
            <a:srgbClr val="000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rPr>
              <a:t>0</a:t>
            </a:r>
          </a:p>
        </p:txBody>
      </p:sp>
      <p:sp>
        <p:nvSpPr>
          <p:cNvPr id="20493" name="TextBox 18"/>
          <p:cNvSpPr txBox="1">
            <a:spLocks noChangeArrowheads="1"/>
          </p:cNvSpPr>
          <p:nvPr/>
        </p:nvSpPr>
        <p:spPr bwMode="auto">
          <a:xfrm>
            <a:off x="533400" y="3143250"/>
            <a:ext cx="1289135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1pPr>
            <a:lvl2pPr marL="742950">
              <a:defRPr sz="26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3pPr>
            <a:lvl4pPr marL="1600200">
              <a:defRPr sz="22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9pPr>
          </a:lstStyle>
          <a:p>
            <a:r>
              <a:rPr lang="en-US" altLang="en-US" sz="1200" dirty="0">
                <a:solidFill>
                  <a:srgbClr val="000000"/>
                </a:solidFill>
                <a:latin typeface="Arial" pitchFamily="34" charset="0"/>
              </a:rPr>
              <a:t>0000000000000</a:t>
            </a:r>
          </a:p>
        </p:txBody>
      </p:sp>
      <p:sp>
        <p:nvSpPr>
          <p:cNvPr id="20494" name="TextBox 19"/>
          <p:cNvSpPr txBox="1">
            <a:spLocks noChangeArrowheads="1"/>
          </p:cNvSpPr>
          <p:nvPr/>
        </p:nvSpPr>
        <p:spPr bwMode="auto">
          <a:xfrm>
            <a:off x="0" y="1270398"/>
            <a:ext cx="298480" cy="3385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1pPr>
            <a:lvl2pPr marL="742950">
              <a:defRPr sz="26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3pPr>
            <a:lvl4pPr marL="1600200">
              <a:defRPr sz="22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81200" y="2400300"/>
            <a:ext cx="1981200" cy="769441"/>
          </a:xfrm>
          <a:prstGeom prst="rect">
            <a:avLst/>
          </a:prstGeom>
          <a:solidFill>
            <a:srgbClr val="000000"/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00"/>
                </a:solidFill>
              </a:rPr>
              <a:t>00000000000</a:t>
            </a:r>
          </a:p>
          <a:p>
            <a:pPr eaLnBrk="1" hangingPunct="1"/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20496" name="Picture 32" descr="http://icons-ak.wxug.com/data/climate_images/iceflow_small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2514600" cy="290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16" descr="http://ecx.images-amazon.com/images/I/518MTfJIAnL._SY300_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4" y="1637110"/>
            <a:ext cx="1736725" cy="195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6" descr="Front 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897981"/>
            <a:ext cx="1968500" cy="227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34" descr="http://www.beacon.org/client/Products/ProdimageLg/8576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2882504"/>
            <a:ext cx="2057400" cy="230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0" name="TextBox 20"/>
          <p:cNvSpPr txBox="1">
            <a:spLocks noChangeArrowheads="1"/>
          </p:cNvSpPr>
          <p:nvPr/>
        </p:nvSpPr>
        <p:spPr bwMode="auto">
          <a:xfrm>
            <a:off x="847725" y="2343151"/>
            <a:ext cx="1209675" cy="8309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1pPr>
            <a:lvl2pPr marL="742950">
              <a:defRPr sz="26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3pPr>
            <a:lvl4pPr marL="1600200">
              <a:defRPr sz="22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</a:rPr>
              <a:t>00000))00</a:t>
            </a:r>
          </a:p>
          <a:p>
            <a:endParaRPr lang="en-US" altLang="en-US" sz="1600" dirty="0">
              <a:solidFill>
                <a:srgbClr val="000000"/>
              </a:solidFill>
              <a:latin typeface="Arial" pitchFamily="34" charset="0"/>
            </a:endParaRPr>
          </a:p>
          <a:p>
            <a:endParaRPr lang="en-US" alt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24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robertscribbler.files.wordpress.com/2015/11/sea-level-rise-hans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8" y="2682976"/>
            <a:ext cx="3881936" cy="245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2.cdn.turner.com/cnnnext/dam/assets/160824074931-atmospheric-carbon-dioxide-at-mauna-loa-observatory-large-1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85"/>
            <a:ext cx="4572000" cy="257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bs.twimg.com/media/C2duo3BXcAIMycn.jpg: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52" y="18226"/>
            <a:ext cx="4890148" cy="325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ssets.climatecentral.org/images/uploads/gallery/2016GlobalNumbers_TopTenYearsUpda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99" y="3286128"/>
            <a:ext cx="3251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22419" y="3559583"/>
            <a:ext cx="1085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2016 was even hotter  than 2015! 2017 is on track to do the same</a:t>
            </a:r>
          </a:p>
        </p:txBody>
      </p:sp>
    </p:spTree>
    <p:extLst>
      <p:ext uri="{BB962C8B-B14F-4D97-AF65-F5344CB8AC3E}">
        <p14:creationId xmlns:p14="http://schemas.microsoft.com/office/powerpoint/2010/main" val="2345678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Image result for Arctic Sea Ice annual low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3" y="1442400"/>
            <a:ext cx="4604696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Arctic Sea Ice annual minimum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37" y="1442400"/>
            <a:ext cx="3903282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8926" y="100010"/>
            <a:ext cx="65154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Sea Ice Extent</a:t>
            </a:r>
          </a:p>
          <a:p>
            <a:r>
              <a:rPr lang="en-US" sz="3600" dirty="0"/>
              <a:t>    Maximum        &amp;         Minimum</a:t>
            </a:r>
          </a:p>
        </p:txBody>
      </p:sp>
    </p:spTree>
    <p:extLst>
      <p:ext uri="{BB962C8B-B14F-4D97-AF65-F5344CB8AC3E}">
        <p14:creationId xmlns:p14="http://schemas.microsoft.com/office/powerpoint/2010/main" val="371835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Image result for Arctic Sea Ice Extent september 2016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60" y="0"/>
            <a:ext cx="68546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1037" y="414139"/>
            <a:ext cx="1616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Sea Ice</a:t>
            </a:r>
          </a:p>
          <a:p>
            <a:pPr algn="ctr"/>
            <a:r>
              <a:rPr lang="en-US" sz="3600" dirty="0"/>
              <a:t>Volume</a:t>
            </a:r>
          </a:p>
        </p:txBody>
      </p:sp>
    </p:spTree>
    <p:extLst>
      <p:ext uri="{BB962C8B-B14F-4D97-AF65-F5344CB8AC3E}">
        <p14:creationId xmlns:p14="http://schemas.microsoft.com/office/powerpoint/2010/main" val="1542661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ustinchronicle.com/binary/7bf1/pols_feature-38205.jpe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11" y="758170"/>
            <a:ext cx="4114800" cy="304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log.tutorvista.com/wp-content/uploads/2010/12/global-loss-of-seafood-spec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4" y="271378"/>
            <a:ext cx="39624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ao global loss of seafood species chart -p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8" y="3770448"/>
            <a:ext cx="1958667" cy="124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washingtonpost.com/blogs/wonkblog/files/2014/02/628x4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789" y="3605521"/>
            <a:ext cx="986631" cy="149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9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healthyfrugalgreen.com/wp-content/uploads/2013/08/Global_Footprint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9"/>
            <a:ext cx="9144000" cy="5144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765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movingimages.files.wordpress.com/2012/02/humanitys-ecological-footpri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3" y="7141"/>
            <a:ext cx="8775827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359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56" y="1693069"/>
            <a:ext cx="8329613" cy="264318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i="1" dirty="0"/>
              <a:t>Open Standards </a:t>
            </a:r>
            <a:r>
              <a:rPr lang="en-US" dirty="0"/>
              <a:t>for data format are </a:t>
            </a:r>
            <a:r>
              <a:rPr lang="en-US" sz="2800" dirty="0"/>
              <a:t>essential.  </a:t>
            </a:r>
            <a:endParaRPr lang="en-US" sz="2800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i="1" dirty="0"/>
              <a:t>National Directives </a:t>
            </a:r>
            <a:r>
              <a:rPr lang="en-US" sz="2800" dirty="0"/>
              <a:t>help, i.e., US NSDI &amp; EC INSPIRE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i="1" dirty="0"/>
              <a:t>Open Source </a:t>
            </a:r>
            <a:r>
              <a:rPr lang="en-US" dirty="0"/>
              <a:t>wherever and whenever possible.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i="1" dirty="0"/>
              <a:t>Open Data </a:t>
            </a:r>
            <a:r>
              <a:rPr lang="en-US" dirty="0"/>
              <a:t>wherever and whenever possible.</a:t>
            </a:r>
            <a:endParaRPr lang="en-US" sz="2800" b="1" i="1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i="1" dirty="0"/>
              <a:t>Common ‘open source’ platforms </a:t>
            </a:r>
            <a:r>
              <a:rPr lang="en-US" sz="2800" dirty="0"/>
              <a:t>facilitate ‘big’ solutions.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i="1" dirty="0"/>
              <a:t>Leadership counts! </a:t>
            </a:r>
            <a:r>
              <a:rPr lang="en-US" i="1" dirty="0"/>
              <a:t>Build local solutions and share big!</a:t>
            </a:r>
            <a:endParaRPr lang="en-US" sz="2800" i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0044" y="341808"/>
            <a:ext cx="8622506" cy="994172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How </a:t>
            </a:r>
            <a:r>
              <a:rPr lang="en-US" b="1" dirty="0"/>
              <a:t>Can Cities </a:t>
            </a:r>
            <a:r>
              <a:rPr lang="en-US" b="1" i="1" dirty="0"/>
              <a:t>Be Smart </a:t>
            </a:r>
            <a:r>
              <a:rPr lang="en-US" b="1" dirty="0"/>
              <a:t>Together</a:t>
            </a:r>
            <a:r>
              <a:rPr lang="en-US" sz="4400" b="1" dirty="0"/>
              <a:t>?</a:t>
            </a:r>
            <a:br>
              <a:rPr lang="en-US" sz="4400" b="1" dirty="0"/>
            </a:br>
            <a:r>
              <a:rPr lang="en-US" sz="2400" b="1" i="1" dirty="0"/>
              <a:t>The Magic Formula: Think Global Act Local</a:t>
            </a:r>
          </a:p>
        </p:txBody>
      </p:sp>
    </p:spTree>
    <p:extLst>
      <p:ext uri="{BB962C8B-B14F-4D97-AF65-F5344CB8AC3E}">
        <p14:creationId xmlns:p14="http://schemas.microsoft.com/office/powerpoint/2010/main" val="1385367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53" y="1400276"/>
            <a:ext cx="914400" cy="94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uropean commissio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0" y="2618581"/>
            <a:ext cx="163830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436" y="1693069"/>
            <a:ext cx="7343775" cy="2643187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US National Spatial Data Infrastructure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…the technology, policies, standards, and human resources necessary to acquire, process, store, distribute, and improve utilization of geospatial data.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EC Infrastructure for Spatial Information for Europe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…enable the sharing of environmental spatial information among public sector organisations, facilitate public access to spatial information.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0044" y="341808"/>
            <a:ext cx="8622506" cy="994172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US NSDI  &amp;  EC INSPIRE  Directives</a:t>
            </a:r>
          </a:p>
        </p:txBody>
      </p:sp>
    </p:spTree>
    <p:extLst>
      <p:ext uri="{BB962C8B-B14F-4D97-AF65-F5344CB8AC3E}">
        <p14:creationId xmlns:p14="http://schemas.microsoft.com/office/powerpoint/2010/main" val="3009775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32"/>
          <p:cNvSpPr>
            <a:spLocks noGrp="1"/>
          </p:cNvSpPr>
          <p:nvPr>
            <p:ph type="title"/>
          </p:nvPr>
        </p:nvSpPr>
        <p:spPr>
          <a:xfrm>
            <a:off x="871537" y="1046560"/>
            <a:ext cx="7179469" cy="127532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7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Web World Wind</a:t>
            </a:r>
            <a:br>
              <a:rPr lang="en-US" altLang="en-US" sz="7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Jointly Developed By</a:t>
            </a:r>
          </a:p>
        </p:txBody>
      </p:sp>
      <p:pic>
        <p:nvPicPr>
          <p:cNvPr id="20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23" y="2321886"/>
            <a:ext cx="2647191" cy="267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Resultado de imagen de esa logo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41" y="2959298"/>
            <a:ext cx="3667671" cy="157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7732" y="3085555"/>
            <a:ext cx="8851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accent1">
                    <a:lumMod val="75000"/>
                  </a:schemeClr>
                </a:solidFill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1892651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32359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Smart Cities Get Smarter</a:t>
            </a:r>
            <a:b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by Thinking 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2593180"/>
            <a:ext cx="8151020" cy="18573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Every city needs what every other city needs.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Why is each city solving this problem as if alone?</a:t>
            </a:r>
          </a:p>
          <a:p>
            <a:r>
              <a:rPr lang="en-US" sz="2800" dirty="0"/>
              <a:t>A </a:t>
            </a:r>
            <a:r>
              <a:rPr lang="en-US" sz="2800" b="1" i="1" dirty="0"/>
              <a:t>smart city </a:t>
            </a:r>
            <a:r>
              <a:rPr lang="en-US" sz="2800" dirty="0"/>
              <a:t>works in concert </a:t>
            </a:r>
            <a:r>
              <a:rPr lang="en-US" sz="2800" b="1" i="1" u="sng" dirty="0"/>
              <a:t>with</a:t>
            </a:r>
            <a:r>
              <a:rPr lang="en-US" sz="2800" dirty="0"/>
              <a:t> other </a:t>
            </a:r>
            <a:r>
              <a:rPr lang="en-US" sz="2800" b="1" i="1" dirty="0"/>
              <a:t>cities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0597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2"/>
          <p:cNvSpPr txBox="1">
            <a:spLocks/>
          </p:cNvSpPr>
          <p:nvPr/>
        </p:nvSpPr>
        <p:spPr bwMode="auto">
          <a:xfrm>
            <a:off x="4454102" y="522387"/>
            <a:ext cx="3589734" cy="67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eaLnBrk="1" hangingPunct="1">
              <a:defRPr/>
            </a:pPr>
            <a:r>
              <a:rPr lang="en-US" altLang="en-US" sz="38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 Wind</a:t>
            </a:r>
          </a:p>
        </p:txBody>
      </p:sp>
      <p:sp>
        <p:nvSpPr>
          <p:cNvPr id="30722" name="Shape 287"/>
          <p:cNvSpPr>
            <a:spLocks noGrp="1"/>
          </p:cNvSpPr>
          <p:nvPr>
            <p:ph type="body" idx="1"/>
          </p:nvPr>
        </p:nvSpPr>
        <p:spPr>
          <a:xfrm>
            <a:off x="669727" y="1744415"/>
            <a:ext cx="7804547" cy="2663279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2060"/>
                </a:solidFill>
              </a:rPr>
              <a:t>Accurate </a:t>
            </a:r>
            <a:r>
              <a:rPr lang="en-US" altLang="en-US" b="1" i="1" dirty="0">
                <a:solidFill>
                  <a:srgbClr val="002060"/>
                </a:solidFill>
              </a:rPr>
              <a:t>Earth context </a:t>
            </a:r>
            <a:r>
              <a:rPr lang="en-US" altLang="en-US" dirty="0">
                <a:solidFill>
                  <a:srgbClr val="002060"/>
                </a:solidFill>
              </a:rPr>
              <a:t>for spatial data.</a:t>
            </a:r>
          </a:p>
          <a:p>
            <a:pPr eaLnBrk="1" hangingPunct="1"/>
            <a:r>
              <a:rPr lang="en-US" altLang="en-US" b="1" i="1" dirty="0">
                <a:solidFill>
                  <a:srgbClr val="002060"/>
                </a:solidFill>
              </a:rPr>
              <a:t>API-centric</a:t>
            </a:r>
            <a:r>
              <a:rPr lang="en-US" altLang="en-US" dirty="0">
                <a:solidFill>
                  <a:srgbClr val="002060"/>
                </a:solidFill>
              </a:rPr>
              <a:t> modular componentry for any App.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</a:rPr>
              <a:t>Easily learned and quickly incorporated.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</a:rPr>
              <a:t>Fully extensible, add any functionality.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</a:rPr>
              <a:t>World’s longest running </a:t>
            </a:r>
            <a:r>
              <a:rPr lang="en-US" altLang="en-US" b="1" i="1" dirty="0">
                <a:solidFill>
                  <a:srgbClr val="002060"/>
                </a:solidFill>
              </a:rPr>
              <a:t>Open Source</a:t>
            </a:r>
            <a:r>
              <a:rPr lang="en-US" altLang="en-US" i="1" dirty="0">
                <a:solidFill>
                  <a:srgbClr val="002060"/>
                </a:solidFill>
              </a:rPr>
              <a:t> </a:t>
            </a:r>
            <a:r>
              <a:rPr lang="en-US" altLang="en-US" dirty="0">
                <a:solidFill>
                  <a:srgbClr val="002060"/>
                </a:solidFill>
              </a:rPr>
              <a:t>virtual globe.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37" y="187706"/>
            <a:ext cx="1627605" cy="1345786"/>
          </a:xfrm>
          <a:prstGeom prst="rect">
            <a:avLst/>
          </a:prstGeom>
        </p:spPr>
      </p:pic>
      <p:pic>
        <p:nvPicPr>
          <p:cNvPr id="6" name="Picture 7" descr="Resultado de imagen de esa logo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67" y="387118"/>
            <a:ext cx="2203839" cy="94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310360"/>
      </p:ext>
    </p:extLst>
  </p:cSld>
  <p:clrMapOvr>
    <a:masterClrMapping/>
  </p:clrMapOvr>
  <p:transition spd="slow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529" y="1325775"/>
            <a:ext cx="6144768" cy="353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0" y="121444"/>
            <a:ext cx="1136873" cy="940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4668" y="391401"/>
            <a:ext cx="1549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 Wind</a:t>
            </a:r>
          </a:p>
        </p:txBody>
      </p:sp>
      <p:sp>
        <p:nvSpPr>
          <p:cNvPr id="9" name="Shape 165"/>
          <p:cNvSpPr txBox="1">
            <a:spLocks/>
          </p:cNvSpPr>
          <p:nvPr/>
        </p:nvSpPr>
        <p:spPr>
          <a:xfrm>
            <a:off x="3650455" y="94568"/>
            <a:ext cx="3871914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chemeClr val="bg1"/>
                </a:solidFill>
              </a:rPr>
              <a:t>Any Data Source</a:t>
            </a:r>
          </a:p>
        </p:txBody>
      </p:sp>
    </p:spTree>
    <p:extLst>
      <p:ext uri="{BB962C8B-B14F-4D97-AF65-F5344CB8AC3E}">
        <p14:creationId xmlns:p14="http://schemas.microsoft.com/office/powerpoint/2010/main" val="3074193549"/>
      </p:ext>
    </p:extLst>
  </p:cSld>
  <p:clrMapOvr>
    <a:masterClrMapping/>
  </p:clrMapOvr>
  <p:transition spd="slow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165"/>
          <p:cNvSpPr>
            <a:spLocks noGrp="1"/>
          </p:cNvSpPr>
          <p:nvPr>
            <p:ph type="title"/>
          </p:nvPr>
        </p:nvSpPr>
        <p:spPr>
          <a:xfrm>
            <a:off x="3636167" y="94568"/>
            <a:ext cx="3407569" cy="993775"/>
          </a:xfr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</a:rPr>
              <a:t>Any Data Type</a:t>
            </a:r>
          </a:p>
        </p:txBody>
      </p:sp>
      <p:pic>
        <p:nvPicPr>
          <p:cNvPr id="21507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1" y="1135856"/>
            <a:ext cx="8019764" cy="387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0" y="121444"/>
            <a:ext cx="1136873" cy="940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4668" y="391401"/>
            <a:ext cx="1549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 Wind</a:t>
            </a:r>
          </a:p>
        </p:txBody>
      </p:sp>
    </p:spTree>
    <p:extLst>
      <p:ext uri="{BB962C8B-B14F-4D97-AF65-F5344CB8AC3E}">
        <p14:creationId xmlns:p14="http://schemas.microsoft.com/office/powerpoint/2010/main" val="1872555688"/>
      </p:ext>
    </p:extLst>
  </p:cSld>
  <p:clrMapOvr>
    <a:masterClrMapping/>
  </p:clrMapOvr>
  <p:transition spd="slow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165"/>
          <p:cNvSpPr>
            <a:spLocks noGrp="1"/>
          </p:cNvSpPr>
          <p:nvPr>
            <p:ph type="title"/>
          </p:nvPr>
        </p:nvSpPr>
        <p:spPr>
          <a:xfrm>
            <a:off x="3357561" y="94568"/>
            <a:ext cx="4043364" cy="9937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dirty="0">
                <a:solidFill>
                  <a:schemeClr val="bg1"/>
                </a:solidFill>
              </a:rPr>
              <a:t>Any Data 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0" y="121444"/>
            <a:ext cx="1136873" cy="940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4668" y="391401"/>
            <a:ext cx="1549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 Wind</a:t>
            </a:r>
          </a:p>
        </p:txBody>
      </p:sp>
      <p:pic>
        <p:nvPicPr>
          <p:cNvPr id="6" name="Picture 2" descr="http://www.gano.name/shawn/JSatTrak/screenshots/JSatTrak_3_5_screen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723" y="971550"/>
            <a:ext cx="616763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338159"/>
      </p:ext>
    </p:extLst>
  </p:cSld>
  <p:clrMapOvr>
    <a:masterClrMapping/>
  </p:clrMapOvr>
  <p:transition spd="slow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asted-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55414" y="515689"/>
            <a:ext cx="2232422" cy="153367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86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6497464" y="522387"/>
            <a:ext cx="2232422" cy="104477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87" name="pasted-image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6446118" y="1774775"/>
            <a:ext cx="2232422" cy="176138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88" name="pasted-image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3500437" y="2076152"/>
            <a:ext cx="2232422" cy="133945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89" name="pasted-image.png"/>
          <p:cNvPicPr/>
          <p:nvPr/>
        </p:nvPicPr>
        <p:blipFill>
          <a:blip r:embed="rId6"/>
          <a:stretch>
            <a:fillRect/>
          </a:stretch>
        </p:blipFill>
        <p:spPr>
          <a:xfrm>
            <a:off x="312539" y="2323951"/>
            <a:ext cx="2232422" cy="117202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90" name="pasted-image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705445" y="3727028"/>
            <a:ext cx="2232422" cy="1279178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91" name="pasted-image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3455789" y="3729540"/>
            <a:ext cx="2232422" cy="99789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92" name="pasted-image.png"/>
          <p:cNvPicPr/>
          <p:nvPr/>
        </p:nvPicPr>
        <p:blipFill>
          <a:blip r:embed="rId9"/>
          <a:stretch>
            <a:fillRect/>
          </a:stretch>
        </p:blipFill>
        <p:spPr>
          <a:xfrm>
            <a:off x="3455789" y="535781"/>
            <a:ext cx="2232422" cy="1111746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93" name="pasted-image.pdf"/>
          <p:cNvPicPr/>
          <p:nvPr/>
        </p:nvPicPr>
        <p:blipFill>
          <a:blip r:embed="rId10"/>
          <a:stretch>
            <a:fillRect/>
          </a:stretch>
        </p:blipFill>
        <p:spPr>
          <a:xfrm>
            <a:off x="6142510" y="3760515"/>
            <a:ext cx="2840756" cy="131182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45184" y="37054"/>
            <a:ext cx="4531966" cy="4491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31887" tIns="31887" rIns="31887" bIns="31887" spcCol="23915" anchor="ctr">
            <a:spAutoFit/>
          </a:bodyPr>
          <a:lstStyle/>
          <a:p>
            <a:pPr algn="ctr" latinLnBrk="1" hangingPunct="0">
              <a:defRPr/>
            </a:pPr>
            <a:r>
              <a:rPr lang="en-US" sz="2500" kern="0" dirty="0"/>
              <a:t>Not one app, any app you want. . .</a:t>
            </a:r>
          </a:p>
        </p:txBody>
      </p:sp>
    </p:spTree>
    <p:extLst>
      <p:ext uri="{BB962C8B-B14F-4D97-AF65-F5344CB8AC3E}">
        <p14:creationId xmlns:p14="http://schemas.microsoft.com/office/powerpoint/2010/main" val="2778838637"/>
      </p:ext>
    </p:extLst>
  </p:cSld>
  <p:clrMapOvr>
    <a:masterClrMapping/>
  </p:clrMapOvr>
  <p:transition spd="slow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orldwind.arc.nasa.gov/temp/flightsim/Screen%20Shot%202016-02-08%20at%204.45.59%20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46" y="-4168"/>
            <a:ext cx="4633254" cy="291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71750"/>
            <a:ext cx="4572000" cy="2571750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3" y="42862"/>
            <a:ext cx="4495800" cy="2528888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8" name="Picture 14" descr="gotoapple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13" y="1520428"/>
            <a:ext cx="1600200" cy="1051322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9" name="Picture 3" descr="gae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2571750"/>
            <a:ext cx="4572000" cy="2571750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779911" y="1451669"/>
            <a:ext cx="12922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Flight Simulator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9911" y="4218680"/>
            <a:ext cx="12389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Every building  for the country of Slovenia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9051" y="3950476"/>
            <a:ext cx="10691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Almost like being there!</a:t>
            </a:r>
          </a:p>
        </p:txBody>
      </p:sp>
    </p:spTree>
    <p:extLst>
      <p:ext uri="{BB962C8B-B14F-4D97-AF65-F5344CB8AC3E}">
        <p14:creationId xmlns:p14="http://schemas.microsoft.com/office/powerpoint/2010/main" val="963483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oContex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55" y="-210027"/>
            <a:ext cx="7466284" cy="55778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421732" y="850084"/>
            <a:ext cx="37244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FAA’s next-gen Air Traffic Management system</a:t>
            </a:r>
          </a:p>
        </p:txBody>
      </p:sp>
    </p:spTree>
    <p:extLst>
      <p:ext uri="{BB962C8B-B14F-4D97-AF65-F5344CB8AC3E}">
        <p14:creationId xmlns:p14="http://schemas.microsoft.com/office/powerpoint/2010/main" val="1974014363"/>
      </p:ext>
    </p:extLst>
  </p:cSld>
  <p:clrMapOvr>
    <a:masterClrMapping/>
  </p:clrMapOvr>
  <p:transition spd="slow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9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Sub-Surface</a:t>
            </a:r>
          </a:p>
        </p:txBody>
      </p:sp>
      <p:pic>
        <p:nvPicPr>
          <p:cNvPr id="99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37555" y="1554603"/>
            <a:ext cx="8268891" cy="342397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00" name="Shape 100"/>
          <p:cNvSpPr/>
          <p:nvPr/>
        </p:nvSpPr>
        <p:spPr>
          <a:xfrm>
            <a:off x="6252021" y="4839139"/>
            <a:ext cx="2056929" cy="233674"/>
          </a:xfrm>
          <a:prstGeom prst="rect">
            <a:avLst/>
          </a:pr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/>
          </a:extLst>
        </p:spPr>
        <p:txBody>
          <a:bodyPr wrap="none" lIns="31887" tIns="31887" rIns="31887" bIns="31887" anchor="ctr">
            <a:spAutoFit/>
          </a:bodyPr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algn="ctr">
              <a:defRPr sz="1800">
                <a:solidFill>
                  <a:srgbClr val="000000"/>
                </a:solidFill>
                <a:effectLst/>
              </a:defRPr>
            </a:pPr>
            <a:r>
              <a:rPr sz="1100" kern="0" dirty="0">
                <a:solidFill>
                  <a:srgbClr val="000000"/>
                </a:solidFill>
                <a:effectLst/>
              </a:rPr>
              <a:t>Image from Dynamic Graphics, Inc.</a:t>
            </a:r>
          </a:p>
        </p:txBody>
      </p:sp>
    </p:spTree>
    <p:extLst>
      <p:ext uri="{BB962C8B-B14F-4D97-AF65-F5344CB8AC3E}">
        <p14:creationId xmlns:p14="http://schemas.microsoft.com/office/powerpoint/2010/main" val="465809162"/>
      </p:ext>
    </p:extLst>
  </p:cSld>
  <p:clrMapOvr>
    <a:masterClrMapping/>
  </p:clrMapOvr>
  <p:transition spd="slow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orldwind.arc.nasa.gov/temp/worldwindwebscreenshots/subsurfa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70" y="0"/>
            <a:ext cx="8188962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83376"/>
      </p:ext>
    </p:extLst>
  </p:cSld>
  <p:clrMapOvr>
    <a:masterClrMapping/>
  </p:clrMapOvr>
  <p:transition spd="slow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hape 102"/>
          <p:cNvSpPr>
            <a:spLocks noGrp="1"/>
          </p:cNvSpPr>
          <p:nvPr>
            <p:ph type="title"/>
          </p:nvPr>
        </p:nvSpPr>
        <p:spPr>
          <a:xfrm>
            <a:off x="1174254" y="200918"/>
            <a:ext cx="6795492" cy="750094"/>
          </a:xfrm>
        </p:spPr>
        <p:txBody>
          <a:bodyPr/>
          <a:lstStyle/>
          <a:p>
            <a:pPr algn="ctr" eaLnBrk="1" hangingPunct="1"/>
            <a:r>
              <a:rPr lang="en-US" altLang="en-US" sz="3800" dirty="0"/>
              <a:t>Interactive Analysis</a:t>
            </a:r>
          </a:p>
        </p:txBody>
      </p:sp>
      <p:pic>
        <p:nvPicPr>
          <p:cNvPr id="103" name="pasted-image.pdf"/>
          <p:cNvPicPr/>
          <p:nvPr/>
        </p:nvPicPr>
        <p:blipFill>
          <a:blip r:embed="rId3"/>
          <a:stretch>
            <a:fillRect/>
          </a:stretch>
        </p:blipFill>
        <p:spPr>
          <a:xfrm>
            <a:off x="821531" y="964406"/>
            <a:ext cx="7554516" cy="417909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421606" y="3936206"/>
            <a:ext cx="16930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4D data comes alive, plays like a movie</a:t>
            </a:r>
          </a:p>
        </p:txBody>
      </p:sp>
    </p:spTree>
    <p:extLst>
      <p:ext uri="{BB962C8B-B14F-4D97-AF65-F5344CB8AC3E}">
        <p14:creationId xmlns:p14="http://schemas.microsoft.com/office/powerpoint/2010/main" val="1070388857"/>
      </p:ext>
    </p:extLst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27" y="707221"/>
            <a:ext cx="3446955" cy="285082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62201" y="3829050"/>
            <a:ext cx="4041775" cy="47982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 the benefit of all</a:t>
            </a:r>
          </a:p>
        </p:txBody>
      </p:sp>
    </p:spTree>
    <p:extLst>
      <p:ext uri="{BB962C8B-B14F-4D97-AF65-F5344CB8AC3E}">
        <p14:creationId xmlns:p14="http://schemas.microsoft.com/office/powerpoint/2010/main" val="2685346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418580" y="1084957"/>
            <a:ext cx="8306842" cy="3794838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550280" y="147572"/>
            <a:ext cx="4147246" cy="6491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31887" tIns="31887" rIns="31887" bIns="31887" spcCol="23915" anchor="ctr">
            <a:spAutoFit/>
          </a:bodyPr>
          <a:lstStyle/>
          <a:p>
            <a:pPr algn="ctr" latinLnBrk="1" hangingPunct="0">
              <a:defRPr/>
            </a:pPr>
            <a:r>
              <a:rPr lang="en-US" sz="3800" kern="0" dirty="0"/>
              <a:t>Interact with Terrain</a:t>
            </a:r>
          </a:p>
        </p:txBody>
      </p:sp>
      <p:sp>
        <p:nvSpPr>
          <p:cNvPr id="15364" name="Shape 102"/>
          <p:cNvSpPr txBox="1">
            <a:spLocks/>
          </p:cNvSpPr>
          <p:nvPr/>
        </p:nvSpPr>
        <p:spPr bwMode="auto">
          <a:xfrm>
            <a:off x="669727" y="214313"/>
            <a:ext cx="7804547" cy="111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397" tIns="28698" rIns="57397" bIns="28698"/>
          <a:lstStyle>
            <a:lvl1pPr eaLnBrk="0" hangingPunct="0"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eaLnBrk="0" hangingPunct="0"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eaLnBrk="0" hangingPunct="0"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eaLnBrk="0" hangingPunct="0"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eaLnBrk="0" hangingPunct="0"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 hangingPunct="1"/>
            <a:endParaRPr lang="en-US" altLang="en-US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0816"/>
      </p:ext>
    </p:extLst>
  </p:cSld>
  <p:clrMapOvr>
    <a:masterClrMapping/>
  </p:clrMapOvr>
  <p:transition spd="slow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7859" y="884039"/>
            <a:ext cx="9126141" cy="421927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76406" y="9073"/>
            <a:ext cx="5294995" cy="9261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31887" tIns="31887" rIns="31887" bIns="31887" spcCol="23915" anchor="ctr">
            <a:spAutoFit/>
          </a:bodyPr>
          <a:lstStyle/>
          <a:p>
            <a:pPr algn="ctr" latinLnBrk="1" hangingPunct="0">
              <a:defRPr/>
            </a:pPr>
            <a:r>
              <a:rPr lang="en-US" sz="3100" kern="0" dirty="0"/>
              <a:t>Interact with Buildings &amp; Terrain</a:t>
            </a:r>
          </a:p>
          <a:p>
            <a:pPr algn="ctr" latinLnBrk="1" hangingPunct="0">
              <a:defRPr/>
            </a:pPr>
            <a:r>
              <a:rPr lang="en-US" sz="2500" i="1" kern="0" dirty="0"/>
              <a:t>Line-of Sight</a:t>
            </a:r>
          </a:p>
        </p:txBody>
      </p:sp>
    </p:spTree>
    <p:extLst>
      <p:ext uri="{BB962C8B-B14F-4D97-AF65-F5344CB8AC3E}">
        <p14:creationId xmlns:p14="http://schemas.microsoft.com/office/powerpoint/2010/main" val="3961674829"/>
      </p:ext>
    </p:extLst>
  </p:cSld>
  <p:clrMapOvr>
    <a:masterClrMapping/>
  </p:clrMapOvr>
  <p:transition spd="slow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126"/>
          <p:cNvSpPr>
            <a:spLocks noGrp="1"/>
          </p:cNvSpPr>
          <p:nvPr>
            <p:ph type="title"/>
          </p:nvPr>
        </p:nvSpPr>
        <p:spPr>
          <a:xfrm>
            <a:off x="3746254" y="0"/>
            <a:ext cx="3174254" cy="785813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Architecture</a:t>
            </a:r>
          </a:p>
        </p:txBody>
      </p:sp>
      <p:sp>
        <p:nvSpPr>
          <p:cNvPr id="129" name="Shape 129"/>
          <p:cNvSpPr/>
          <p:nvPr/>
        </p:nvSpPr>
        <p:spPr>
          <a:xfrm>
            <a:off x="2656582" y="843856"/>
            <a:ext cx="5656957" cy="2668023"/>
          </a:xfrm>
          <a:prstGeom prst="roundRect">
            <a:avLst>
              <a:gd name="adj" fmla="val 3845"/>
            </a:avLst>
          </a:pr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31887" tIns="31887" rIns="31887" bIns="31887" anchor="ctr"/>
          <a:lstStyle/>
          <a:p>
            <a:pPr algn="ctr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 kern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sp>
        <p:nvSpPr>
          <p:cNvPr id="17412" name="Shape 127"/>
          <p:cNvSpPr>
            <a:spLocks noGrp="1"/>
          </p:cNvSpPr>
          <p:nvPr>
            <p:ph type="body" idx="1"/>
          </p:nvPr>
        </p:nvSpPr>
        <p:spPr>
          <a:xfrm>
            <a:off x="2863758" y="3737521"/>
            <a:ext cx="5302001" cy="1120229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Extensible Modular Componentry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Architected to extend indefinitely </a:t>
            </a:r>
          </a:p>
        </p:txBody>
      </p:sp>
      <p:sp>
        <p:nvSpPr>
          <p:cNvPr id="17413" name="Shape 130"/>
          <p:cNvSpPr>
            <a:spLocks noChangeArrowheads="1"/>
          </p:cNvSpPr>
          <p:nvPr/>
        </p:nvSpPr>
        <p:spPr bwMode="auto">
          <a:xfrm>
            <a:off x="4781699" y="864331"/>
            <a:ext cx="1273894" cy="27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Web World Wind</a:t>
            </a:r>
          </a:p>
        </p:txBody>
      </p:sp>
      <p:sp>
        <p:nvSpPr>
          <p:cNvPr id="131" name="Shape 131"/>
          <p:cNvSpPr/>
          <p:nvPr/>
        </p:nvSpPr>
        <p:spPr>
          <a:xfrm>
            <a:off x="3066232" y="1245691"/>
            <a:ext cx="1220018" cy="669727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algn="ctr">
              <a:defRPr sz="1800">
                <a:solidFill>
                  <a:srgbClr val="000000"/>
                </a:solidFill>
                <a:effectLst/>
              </a:defRPr>
            </a:pPr>
            <a:r>
              <a:rPr sz="1100" kern="0" dirty="0">
                <a:solidFill>
                  <a:schemeClr val="bg1"/>
                </a:solidFill>
                <a:effectLst/>
              </a:rPr>
              <a:t>World Window</a:t>
            </a:r>
          </a:p>
        </p:txBody>
      </p:sp>
      <p:sp>
        <p:nvSpPr>
          <p:cNvPr id="132" name="Shape 132"/>
          <p:cNvSpPr/>
          <p:nvPr/>
        </p:nvSpPr>
        <p:spPr>
          <a:xfrm>
            <a:off x="3066232" y="2011691"/>
            <a:ext cx="1220018" cy="375047"/>
          </a:xfrm>
          <a:prstGeom prst="roundRect">
            <a:avLst>
              <a:gd name="adj" fmla="val 26786"/>
            </a:avLst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algn="ctr">
              <a:defRPr sz="1800">
                <a:solidFill>
                  <a:srgbClr val="000000"/>
                </a:solidFill>
                <a:effectLst/>
              </a:defRPr>
            </a:pPr>
            <a:r>
              <a:rPr sz="1100" kern="0" dirty="0">
                <a:solidFill>
                  <a:schemeClr val="bg1"/>
                </a:solidFill>
                <a:effectLst/>
              </a:rPr>
              <a:t>Globe</a:t>
            </a:r>
          </a:p>
        </p:txBody>
      </p:sp>
      <p:sp>
        <p:nvSpPr>
          <p:cNvPr id="133" name="Shape 133"/>
          <p:cNvSpPr/>
          <p:nvPr/>
        </p:nvSpPr>
        <p:spPr>
          <a:xfrm>
            <a:off x="3066232" y="2482174"/>
            <a:ext cx="1220018" cy="375047"/>
          </a:xfrm>
          <a:prstGeom prst="roundRect">
            <a:avLst>
              <a:gd name="adj" fmla="val 26786"/>
            </a:avLst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algn="ctr">
              <a:defRPr sz="1800">
                <a:solidFill>
                  <a:srgbClr val="000000"/>
                </a:solidFill>
                <a:effectLst/>
              </a:defRPr>
            </a:pPr>
            <a:r>
              <a:rPr sz="1100" kern="0" dirty="0">
                <a:solidFill>
                  <a:schemeClr val="bg1"/>
                </a:solidFill>
                <a:effectLst/>
              </a:rPr>
              <a:t>Layers</a:t>
            </a:r>
          </a:p>
        </p:txBody>
      </p:sp>
      <p:sp>
        <p:nvSpPr>
          <p:cNvPr id="134" name="Shape 134"/>
          <p:cNvSpPr/>
          <p:nvPr/>
        </p:nvSpPr>
        <p:spPr>
          <a:xfrm>
            <a:off x="3066232" y="2953494"/>
            <a:ext cx="1220018" cy="375047"/>
          </a:xfrm>
          <a:prstGeom prst="roundRect">
            <a:avLst>
              <a:gd name="adj" fmla="val 26786"/>
            </a:avLst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algn="ctr">
              <a:defRPr sz="1800">
                <a:solidFill>
                  <a:srgbClr val="000000"/>
                </a:solidFill>
                <a:effectLst/>
              </a:defRPr>
            </a:pPr>
            <a:r>
              <a:rPr sz="1100" kern="0" dirty="0">
                <a:solidFill>
                  <a:schemeClr val="bg1"/>
                </a:solidFill>
                <a:effectLst/>
              </a:rPr>
              <a:t>Navigator</a:t>
            </a:r>
          </a:p>
        </p:txBody>
      </p:sp>
      <p:sp>
        <p:nvSpPr>
          <p:cNvPr id="135" name="Shape 135"/>
          <p:cNvSpPr/>
          <p:nvPr/>
        </p:nvSpPr>
        <p:spPr>
          <a:xfrm>
            <a:off x="4618881" y="1245691"/>
            <a:ext cx="892969" cy="669727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/>
          </a:extLst>
        </p:spPr>
        <p:txBody>
          <a:bodyPr lIns="31887" tIns="31887" rIns="31887" bIns="31887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algn="ctr">
              <a:defRPr sz="1800">
                <a:solidFill>
                  <a:srgbClr val="000000"/>
                </a:solidFill>
                <a:effectLst/>
              </a:defRPr>
            </a:pPr>
            <a:r>
              <a:rPr sz="1100" kern="0" dirty="0">
                <a:solidFill>
                  <a:schemeClr val="bg1"/>
                </a:solidFill>
                <a:effectLst/>
              </a:rPr>
              <a:t>Canvas</a:t>
            </a:r>
          </a:p>
        </p:txBody>
      </p:sp>
      <p:sp>
        <p:nvSpPr>
          <p:cNvPr id="136" name="Shape 136"/>
          <p:cNvSpPr/>
          <p:nvPr/>
        </p:nvSpPr>
        <p:spPr>
          <a:xfrm>
            <a:off x="4874494" y="2011691"/>
            <a:ext cx="1220018" cy="375047"/>
          </a:xfrm>
          <a:prstGeom prst="roundRect">
            <a:avLst>
              <a:gd name="adj" fmla="val 26786"/>
            </a:avLst>
          </a:pr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/>
          </a:extLst>
        </p:spPr>
        <p:txBody>
          <a:bodyPr lIns="31887" tIns="31887" rIns="31887" bIns="31887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algn="ctr">
              <a:defRPr sz="1800">
                <a:solidFill>
                  <a:srgbClr val="000000"/>
                </a:solidFill>
                <a:effectLst/>
              </a:defRPr>
            </a:pPr>
            <a:r>
              <a:rPr sz="1100" kern="0" dirty="0">
                <a:solidFill>
                  <a:schemeClr val="bg1"/>
                </a:solidFill>
                <a:effectLst/>
              </a:rPr>
              <a:t>Terrain</a:t>
            </a:r>
          </a:p>
        </p:txBody>
      </p:sp>
      <p:sp>
        <p:nvSpPr>
          <p:cNvPr id="137" name="Shape 137"/>
          <p:cNvSpPr/>
          <p:nvPr/>
        </p:nvSpPr>
        <p:spPr>
          <a:xfrm>
            <a:off x="4874494" y="2953494"/>
            <a:ext cx="1220018" cy="375047"/>
          </a:xfrm>
          <a:prstGeom prst="roundRect">
            <a:avLst>
              <a:gd name="adj" fmla="val 26786"/>
            </a:avLst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algn="ctr">
              <a:defRPr sz="1800">
                <a:solidFill>
                  <a:srgbClr val="000000"/>
                </a:solidFill>
                <a:effectLst/>
              </a:defRPr>
            </a:pPr>
            <a:r>
              <a:rPr sz="1100" kern="0" dirty="0">
                <a:solidFill>
                  <a:schemeClr val="bg1"/>
                </a:solidFill>
                <a:effectLst/>
              </a:rPr>
              <a:t>Shapes</a:t>
            </a:r>
          </a:p>
        </p:txBody>
      </p:sp>
      <p:sp>
        <p:nvSpPr>
          <p:cNvPr id="138" name="Shape 138"/>
          <p:cNvSpPr/>
          <p:nvPr/>
        </p:nvSpPr>
        <p:spPr>
          <a:xfrm>
            <a:off x="4874494" y="2482174"/>
            <a:ext cx="1220018" cy="375047"/>
          </a:xfrm>
          <a:prstGeom prst="roundRect">
            <a:avLst>
              <a:gd name="adj" fmla="val 26786"/>
            </a:avLst>
          </a:pr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/>
          </a:extLst>
        </p:spPr>
        <p:txBody>
          <a:bodyPr lIns="31887" tIns="31887" rIns="31887" bIns="31887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algn="ctr">
              <a:defRPr sz="1800">
                <a:solidFill>
                  <a:srgbClr val="000000"/>
                </a:solidFill>
                <a:effectLst/>
              </a:defRPr>
            </a:pPr>
            <a:r>
              <a:rPr sz="1100" kern="0" dirty="0">
                <a:solidFill>
                  <a:schemeClr val="bg1"/>
                </a:solidFill>
                <a:effectLst/>
              </a:rPr>
              <a:t>Imagery</a:t>
            </a:r>
          </a:p>
        </p:txBody>
      </p:sp>
      <p:sp>
        <p:nvSpPr>
          <p:cNvPr id="139" name="Shape 139"/>
          <p:cNvSpPr/>
          <p:nvPr/>
        </p:nvSpPr>
        <p:spPr>
          <a:xfrm>
            <a:off x="5861224" y="1245691"/>
            <a:ext cx="892969" cy="669727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/>
          </a:extLst>
        </p:spPr>
        <p:txBody>
          <a:bodyPr lIns="31887" tIns="31887" rIns="31887" bIns="31887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algn="ctr">
              <a:defRPr sz="1800">
                <a:solidFill>
                  <a:srgbClr val="000000"/>
                </a:solidFill>
                <a:effectLst/>
              </a:defRPr>
            </a:pPr>
            <a:r>
              <a:rPr sz="1100" kern="0" dirty="0" err="1">
                <a:solidFill>
                  <a:schemeClr val="bg1"/>
                </a:solidFill>
                <a:effectLst/>
              </a:rPr>
              <a:t>WebGL</a:t>
            </a:r>
            <a:endParaRPr sz="1100" kern="0" dirty="0">
              <a:solidFill>
                <a:schemeClr val="bg1"/>
              </a:solidFill>
              <a:effectLst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6623596" y="2198377"/>
            <a:ext cx="1297037" cy="94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/>
          </a:extLst>
        </p:spPr>
        <p:txBody>
          <a:bodyPr lIns="31887" tIns="31887" rIns="31887" bIns="31887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algn="ctr">
              <a:defRPr sz="1800">
                <a:solidFill>
                  <a:srgbClr val="000000"/>
                </a:solidFill>
                <a:effectLst/>
              </a:defRPr>
            </a:pPr>
            <a:r>
              <a:rPr sz="1100" kern="0" dirty="0">
                <a:solidFill>
                  <a:schemeClr val="bg1"/>
                </a:solidFill>
                <a:effectLst/>
              </a:rPr>
              <a:t>Web</a:t>
            </a:r>
          </a:p>
        </p:txBody>
      </p:sp>
      <p:sp>
        <p:nvSpPr>
          <p:cNvPr id="141" name="Shape 141"/>
          <p:cNvSpPr/>
          <p:nvPr/>
        </p:nvSpPr>
        <p:spPr>
          <a:xfrm>
            <a:off x="4304110" y="2199215"/>
            <a:ext cx="535781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1887" tIns="31887" rIns="31887" bIns="31887" anchor="ctr"/>
          <a:lstStyle/>
          <a:p>
            <a:pPr algn="ctr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 kern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4304110" y="2669698"/>
            <a:ext cx="535781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1887" tIns="31887" rIns="31887" bIns="31887" anchor="ctr"/>
          <a:lstStyle/>
          <a:p>
            <a:pPr algn="ctr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 kern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4555257" y="3148552"/>
            <a:ext cx="305842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1887" tIns="31887" rIns="31887" bIns="31887" anchor="ctr"/>
          <a:lstStyle/>
          <a:p>
            <a:pPr algn="ctr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 kern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sp>
        <p:nvSpPr>
          <p:cNvPr id="144" name="Shape 144"/>
          <p:cNvSpPr/>
          <p:nvPr/>
        </p:nvSpPr>
        <p:spPr>
          <a:xfrm flipV="1">
            <a:off x="4563070" y="2668860"/>
            <a:ext cx="1117" cy="48304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1887" tIns="31887" rIns="31887" bIns="31887" anchor="ctr"/>
          <a:lstStyle/>
          <a:p>
            <a:pPr algn="ctr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 kern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sp>
        <p:nvSpPr>
          <p:cNvPr id="17428" name="Shape 155"/>
          <p:cNvSpPr>
            <a:spLocks/>
          </p:cNvSpPr>
          <p:nvPr/>
        </p:nvSpPr>
        <p:spPr bwMode="auto">
          <a:xfrm>
            <a:off x="6097861" y="2171588"/>
            <a:ext cx="685354" cy="188361"/>
          </a:xfrm>
          <a:custGeom>
            <a:avLst/>
            <a:gdLst>
              <a:gd name="T0" fmla="*/ 2147483647 w 21600"/>
              <a:gd name="T1" fmla="*/ 2147483647 h 20806"/>
              <a:gd name="T2" fmla="*/ 2147483647 w 21600"/>
              <a:gd name="T3" fmla="*/ 2147483647 h 20806"/>
              <a:gd name="T4" fmla="*/ 2147483647 w 21600"/>
              <a:gd name="T5" fmla="*/ 2147483647 h 20806"/>
              <a:gd name="T6" fmla="*/ 2147483647 w 21600"/>
              <a:gd name="T7" fmla="*/ 2147483647 h 20806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0806" extrusionOk="0">
                <a:moveTo>
                  <a:pt x="0" y="73"/>
                </a:moveTo>
                <a:cubicBezTo>
                  <a:pt x="6254" y="-794"/>
                  <a:pt x="13454" y="6117"/>
                  <a:pt x="21600" y="20806"/>
                </a:cubicBezTo>
              </a:path>
            </a:pathLst>
          </a:custGeom>
          <a:noFill/>
          <a:ln w="25400">
            <a:solidFill>
              <a:srgbClr val="FFFFFF"/>
            </a:solidFill>
            <a:miter lim="4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7397" tIns="28698" rIns="57397" bIns="28698"/>
          <a:lstStyle/>
          <a:p>
            <a:endParaRPr lang="en-US"/>
          </a:p>
        </p:txBody>
      </p:sp>
      <p:sp>
        <p:nvSpPr>
          <p:cNvPr id="17429" name="Shape 156"/>
          <p:cNvSpPr>
            <a:spLocks/>
          </p:cNvSpPr>
          <p:nvPr/>
        </p:nvSpPr>
        <p:spPr bwMode="auto">
          <a:xfrm>
            <a:off x="6111255" y="2654629"/>
            <a:ext cx="512340" cy="6697"/>
          </a:xfrm>
          <a:custGeom>
            <a:avLst/>
            <a:gdLst>
              <a:gd name="T0" fmla="*/ 2147483647 w 21600"/>
              <a:gd name="T1" fmla="*/ 266 h 21600"/>
              <a:gd name="T2" fmla="*/ 2147483647 w 21600"/>
              <a:gd name="T3" fmla="*/ 266 h 21600"/>
              <a:gd name="T4" fmla="*/ 2147483647 w 21600"/>
              <a:gd name="T5" fmla="*/ 266 h 21600"/>
              <a:gd name="T6" fmla="*/ 2147483647 w 21600"/>
              <a:gd name="T7" fmla="*/ 26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noFill/>
          <a:ln w="25400">
            <a:solidFill>
              <a:srgbClr val="FFFFFF"/>
            </a:solidFill>
            <a:miter lim="4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7397" tIns="28698" rIns="57397" bIns="28698"/>
          <a:lstStyle/>
          <a:p>
            <a:endParaRPr lang="en-US"/>
          </a:p>
        </p:txBody>
      </p:sp>
      <p:sp>
        <p:nvSpPr>
          <p:cNvPr id="147" name="Shape 147"/>
          <p:cNvSpPr/>
          <p:nvPr/>
        </p:nvSpPr>
        <p:spPr>
          <a:xfrm>
            <a:off x="4311923" y="1607344"/>
            <a:ext cx="305842" cy="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algn="ctr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 kern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5519664" y="1607344"/>
            <a:ext cx="332631" cy="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algn="ctr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 kern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pic>
        <p:nvPicPr>
          <p:cNvPr id="149" name="MtStHelen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7104683" y="1259086"/>
            <a:ext cx="714375" cy="642938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50" name="Shape 150"/>
          <p:cNvSpPr/>
          <p:nvPr/>
        </p:nvSpPr>
        <p:spPr>
          <a:xfrm>
            <a:off x="6754193" y="1607344"/>
            <a:ext cx="332631" cy="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31887" tIns="31887" rIns="31887" bIns="31887" anchor="ctr"/>
          <a:lstStyle/>
          <a:p>
            <a:pPr algn="ctr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 kern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cxnSp>
        <p:nvCxnSpPr>
          <p:cNvPr id="17434" name="Connector 151"/>
          <p:cNvCxnSpPr>
            <a:cxnSpLocks noChangeShapeType="1"/>
          </p:cNvCxnSpPr>
          <p:nvPr/>
        </p:nvCxnSpPr>
        <p:spPr bwMode="auto">
          <a:xfrm flipV="1">
            <a:off x="1999134" y="1607344"/>
            <a:ext cx="1047006" cy="484715"/>
          </a:xfrm>
          <a:prstGeom prst="straightConnector1">
            <a:avLst/>
          </a:prstGeom>
          <a:noFill/>
          <a:ln w="25400">
            <a:solidFill>
              <a:srgbClr val="FFFFFF"/>
            </a:solidFill>
            <a:miter lim="4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35" name="Shape 157"/>
          <p:cNvSpPr>
            <a:spLocks/>
          </p:cNvSpPr>
          <p:nvPr/>
        </p:nvSpPr>
        <p:spPr bwMode="auto">
          <a:xfrm>
            <a:off x="2335113" y="2210098"/>
            <a:ext cx="731119" cy="14232"/>
          </a:xfrm>
          <a:custGeom>
            <a:avLst/>
            <a:gdLst>
              <a:gd name="T0" fmla="*/ 2147483647 w 21600"/>
              <a:gd name="T1" fmla="*/ 49620 h 21600"/>
              <a:gd name="T2" fmla="*/ 2147483647 w 21600"/>
              <a:gd name="T3" fmla="*/ 49620 h 21600"/>
              <a:gd name="T4" fmla="*/ 2147483647 w 21600"/>
              <a:gd name="T5" fmla="*/ 49620 h 21600"/>
              <a:gd name="T6" fmla="*/ 2147483647 w 21600"/>
              <a:gd name="T7" fmla="*/ 49620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noFill/>
          <a:ln w="25400">
            <a:solidFill>
              <a:srgbClr val="FFFFFF"/>
            </a:solidFill>
            <a:miter lim="4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7397" tIns="28698" rIns="57397" bIns="28698"/>
          <a:lstStyle/>
          <a:p>
            <a:endParaRPr lang="en-US"/>
          </a:p>
        </p:txBody>
      </p:sp>
      <p:cxnSp>
        <p:nvCxnSpPr>
          <p:cNvPr id="17436" name="Connector 153"/>
          <p:cNvCxnSpPr>
            <a:cxnSpLocks noChangeShapeType="1"/>
          </p:cNvCxnSpPr>
          <p:nvPr/>
        </p:nvCxnSpPr>
        <p:spPr bwMode="auto">
          <a:xfrm>
            <a:off x="1999134" y="2359949"/>
            <a:ext cx="1067098" cy="277937"/>
          </a:xfrm>
          <a:prstGeom prst="straightConnector1">
            <a:avLst/>
          </a:prstGeom>
          <a:noFill/>
          <a:ln w="25400">
            <a:solidFill>
              <a:srgbClr val="FFFFFF"/>
            </a:solidFill>
            <a:miter lim="4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37" name="Shape 158"/>
          <p:cNvSpPr>
            <a:spLocks/>
          </p:cNvSpPr>
          <p:nvPr/>
        </p:nvSpPr>
        <p:spPr bwMode="auto">
          <a:xfrm>
            <a:off x="2330648" y="2905777"/>
            <a:ext cx="715492" cy="234404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6329" y="11164"/>
                  <a:pt x="13529" y="18364"/>
                  <a:pt x="21600" y="21600"/>
                </a:cubicBezTo>
              </a:path>
            </a:pathLst>
          </a:custGeom>
          <a:noFill/>
          <a:ln w="25400">
            <a:solidFill>
              <a:srgbClr val="FFFFFF"/>
            </a:solidFill>
            <a:miter lim="4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7397" tIns="28698" rIns="57397" bIns="28698"/>
          <a:lstStyle/>
          <a:p>
            <a:endParaRPr lang="en-US"/>
          </a:p>
        </p:txBody>
      </p:sp>
      <p:sp>
        <p:nvSpPr>
          <p:cNvPr id="125" name="Shape 125"/>
          <p:cNvSpPr/>
          <p:nvPr/>
        </p:nvSpPr>
        <p:spPr>
          <a:xfrm>
            <a:off x="946547" y="839670"/>
            <a:ext cx="1384102" cy="2676395"/>
          </a:xfrm>
          <a:prstGeom prst="roundRect">
            <a:avLst>
              <a:gd name="adj" fmla="val 9678"/>
            </a:avLst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500" kern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</p:txBody>
      </p:sp>
      <p:sp>
        <p:nvSpPr>
          <p:cNvPr id="17439" name="Shape 128"/>
          <p:cNvSpPr>
            <a:spLocks noChangeArrowheads="1"/>
          </p:cNvSpPr>
          <p:nvPr/>
        </p:nvSpPr>
        <p:spPr bwMode="auto">
          <a:xfrm>
            <a:off x="1544586" y="2088257"/>
            <a:ext cx="346525" cy="27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App</a:t>
            </a:r>
          </a:p>
        </p:txBody>
      </p:sp>
    </p:spTree>
    <p:extLst>
      <p:ext uri="{BB962C8B-B14F-4D97-AF65-F5344CB8AC3E}">
        <p14:creationId xmlns:p14="http://schemas.microsoft.com/office/powerpoint/2010/main" val="4149822399"/>
      </p:ext>
    </p:extLst>
  </p:cSld>
  <p:clrMapOvr>
    <a:masterClrMapping/>
  </p:clrMapOvr>
  <p:transition spd="slow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5"/>
          <p:cNvSpPr>
            <a:spLocks noGrp="1"/>
          </p:cNvSpPr>
          <p:nvPr>
            <p:ph type="title"/>
          </p:nvPr>
        </p:nvSpPr>
        <p:spPr>
          <a:xfrm>
            <a:off x="628650" y="274638"/>
            <a:ext cx="3429000" cy="993775"/>
          </a:xfrm>
        </p:spPr>
        <p:txBody>
          <a:bodyPr/>
          <a:lstStyle/>
          <a:p>
            <a:pPr eaLnBrk="1" hangingPunct="1"/>
            <a:r>
              <a:rPr lang="en-US" altLang="en-US" dirty="0"/>
              <a:t>WorldWind Is:</a:t>
            </a:r>
          </a:p>
        </p:txBody>
      </p:sp>
      <p:sp>
        <p:nvSpPr>
          <p:cNvPr id="3075" name="Shape 36"/>
          <p:cNvSpPr>
            <a:spLocks noGrp="1"/>
          </p:cNvSpPr>
          <p:nvPr>
            <p:ph type="body" idx="1"/>
          </p:nvPr>
        </p:nvSpPr>
        <p:spPr>
          <a:xfrm>
            <a:off x="553641" y="1366242"/>
            <a:ext cx="3857625" cy="241280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 dirty="0"/>
              <a:t>Open-Source Virtual Globe.</a:t>
            </a:r>
          </a:p>
          <a:p>
            <a:pPr eaLnBrk="1" hangingPunct="1"/>
            <a:r>
              <a:rPr lang="en-US" altLang="en-US" sz="2400" dirty="0"/>
              <a:t>Java, JavaScript, Android.</a:t>
            </a:r>
          </a:p>
          <a:p>
            <a:pPr eaLnBrk="1" hangingPunct="1"/>
            <a:r>
              <a:rPr lang="en-US" altLang="en-US" sz="2400" dirty="0"/>
              <a:t>Library for use in any app or web page.</a:t>
            </a:r>
          </a:p>
          <a:p>
            <a:pPr eaLnBrk="1" hangingPunct="1"/>
            <a:r>
              <a:rPr lang="en-US" altLang="en-US" sz="2400" dirty="0"/>
              <a:t>An Application </a:t>
            </a:r>
            <a:r>
              <a:rPr lang="en-US" altLang="en-US" sz="2400" b="1" i="1" dirty="0"/>
              <a:t>Component</a:t>
            </a:r>
            <a:r>
              <a:rPr lang="en-US" altLang="en-US" sz="2400" dirty="0"/>
              <a:t>, </a:t>
            </a:r>
            <a:br>
              <a:rPr lang="en-US" altLang="en-US" sz="2400" dirty="0"/>
            </a:br>
            <a:r>
              <a:rPr lang="en-US" altLang="en-US" sz="2400" dirty="0"/>
              <a:t>not an ‘app’ itself.</a:t>
            </a:r>
          </a:p>
          <a:p>
            <a:pPr eaLnBrk="1" hangingPunct="1"/>
            <a:r>
              <a:rPr lang="en-US" altLang="en-US" sz="2400" dirty="0"/>
              <a:t>If you want to see your data in native context,</a:t>
            </a:r>
            <a:br>
              <a:rPr lang="en-US" altLang="en-US" sz="2400" dirty="0"/>
            </a:br>
            <a:r>
              <a:rPr lang="en-US" altLang="en-US" sz="2400" dirty="0"/>
              <a:t>just </a:t>
            </a:r>
            <a:r>
              <a:rPr lang="en-US" altLang="en-US" sz="2400" b="1" i="1" dirty="0"/>
              <a:t>plug-it-in </a:t>
            </a:r>
            <a:r>
              <a:rPr lang="en-US" altLang="en-US" sz="2400" dirty="0"/>
              <a:t>to your app.</a:t>
            </a:r>
          </a:p>
        </p:txBody>
      </p:sp>
      <p:pic>
        <p:nvPicPr>
          <p:cNvPr id="3076" name="WebWorldWin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66" y="1018207"/>
            <a:ext cx="4467225" cy="331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874084"/>
      </p:ext>
    </p:extLst>
  </p:cSld>
  <p:clrMapOvr>
    <a:masterClrMapping/>
  </p:clrMapOvr>
  <p:transition spd="slow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WorldWind Provides</a:t>
            </a:r>
          </a:p>
        </p:txBody>
      </p:sp>
      <p:sp>
        <p:nvSpPr>
          <p:cNvPr id="4099" name="Shape 40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3671888" cy="3262312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Geographic Context for Data and Information Visualization</a:t>
            </a:r>
          </a:p>
          <a:p>
            <a:pPr eaLnBrk="1" hangingPunct="1"/>
            <a:r>
              <a:rPr lang="en-US" altLang="en-US" sz="2000" dirty="0"/>
              <a:t>Rich Set of Shapes and Graphics Primitives</a:t>
            </a:r>
          </a:p>
          <a:p>
            <a:pPr eaLnBrk="1" hangingPunct="1"/>
            <a:r>
              <a:rPr lang="en-US" altLang="en-US" sz="2000" dirty="0"/>
              <a:t>Data Import From Anywhere: Local, Web, Cloud, Database, OSM,…</a:t>
            </a:r>
          </a:p>
          <a:p>
            <a:pPr eaLnBrk="1" hangingPunct="1"/>
            <a:r>
              <a:rPr lang="en-US" altLang="en-US" sz="2000" dirty="0"/>
              <a:t>Provides Viewing, Picking, Scene Control, etc.</a:t>
            </a:r>
          </a:p>
        </p:txBody>
      </p:sp>
      <p:pic>
        <p:nvPicPr>
          <p:cNvPr id="4100" name="GeoConte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1268413"/>
            <a:ext cx="4485216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258469"/>
      </p:ext>
    </p:extLst>
  </p:cSld>
  <p:clrMapOvr>
    <a:masterClrMapping/>
  </p:clrMapOvr>
  <p:transition spd="slow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884"/>
            <a:ext cx="9144000" cy="456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14312" y="2864645"/>
            <a:ext cx="7772400" cy="859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CCFF66"/>
                </a:solidFill>
              </a:rPr>
              <a:t>City of </a:t>
            </a:r>
            <a:r>
              <a:rPr lang="en-US" sz="3700" dirty="0">
                <a:solidFill>
                  <a:srgbClr val="CCFF66"/>
                </a:solidFill>
              </a:rPr>
              <a:t>Springfield, Oregon</a:t>
            </a:r>
          </a:p>
          <a:p>
            <a:pPr algn="l"/>
            <a:br>
              <a:rPr lang="en-US" sz="3700" dirty="0">
                <a:solidFill>
                  <a:srgbClr val="CCFF66"/>
                </a:solidFill>
              </a:rPr>
            </a:br>
            <a:r>
              <a:rPr lang="en-US" sz="3700" dirty="0">
                <a:solidFill>
                  <a:srgbClr val="CCFF66"/>
                </a:solidFill>
              </a:rPr>
              <a:t>Case study – CitySmart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60958" y="42864"/>
            <a:ext cx="2222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CitySmart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3006" y="3914234"/>
            <a:ext cx="137152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Local Time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Sunrise &amp; Sunset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804" y="3526708"/>
            <a:ext cx="1448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Lat/Lon at cursor</a:t>
            </a:r>
            <a:br>
              <a:rPr lang="en-US" dirty="0"/>
            </a:br>
            <a:r>
              <a:rPr lang="en-US" dirty="0"/>
              <a:t>Angle of Sun (red)</a:t>
            </a:r>
            <a:br>
              <a:rPr lang="en-US" dirty="0"/>
            </a:br>
            <a:r>
              <a:rPr lang="en-US" dirty="0"/>
              <a:t>Terrain slope</a:t>
            </a:r>
            <a:br>
              <a:rPr lang="en-US" dirty="0"/>
            </a:br>
            <a:r>
              <a:rPr lang="en-US" dirty="0"/>
              <a:t>(flat in this case) </a:t>
            </a:r>
          </a:p>
        </p:txBody>
      </p:sp>
    </p:spTree>
    <p:extLst>
      <p:ext uri="{BB962C8B-B14F-4D97-AF65-F5344CB8AC3E}">
        <p14:creationId xmlns:p14="http://schemas.microsoft.com/office/powerpoint/2010/main" val="154384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57150"/>
            <a:ext cx="53340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Infrastructure</a:t>
            </a:r>
            <a:br>
              <a:rPr lang="en-US" dirty="0"/>
            </a:br>
            <a:r>
              <a:rPr lang="en-US" sz="3100" dirty="0"/>
              <a:t>the </a:t>
            </a:r>
            <a:r>
              <a:rPr lang="en-US" sz="3100" b="1" i="1" dirty="0"/>
              <a:t>Back-end</a:t>
            </a:r>
            <a:endParaRPr lang="en-US" sz="3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948"/>
            <a:ext cx="9144000" cy="374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meli4689\Documents\LOGO\Springfield full color logo trimmed 2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4" y="121443"/>
            <a:ext cx="1709170" cy="735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0">
              <a:rot lat="0" lon="0" rev="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39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:\CITY_GIS\PROJECTS\10_NASA\Demo_Stuff\Scrn Shot\00_LiDAR-Vis_SPFLD_off_Grid_20.ti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914400"/>
            <a:ext cx="8512775" cy="2457450"/>
          </a:xfrm>
          <a:prstGeom prst="rect">
            <a:avLst/>
          </a:prstGeom>
          <a:noFill/>
        </p:spPr>
      </p:pic>
      <p:pic>
        <p:nvPicPr>
          <p:cNvPr id="7" name="Picture 4" descr="http://www.nerdilandia.com/wp-content/uploads/2014/04/nasa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237" y="2571750"/>
            <a:ext cx="71423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57400" y="57150"/>
            <a:ext cx="5036344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World Wind </a:t>
            </a:r>
            <a:br>
              <a:rPr lang="en-US" dirty="0"/>
            </a:br>
            <a:r>
              <a:rPr lang="en-US" sz="2800" dirty="0"/>
              <a:t>Lidar Development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465802"/>
              </p:ext>
            </p:extLst>
          </p:nvPr>
        </p:nvGraphicFramePr>
        <p:xfrm>
          <a:off x="1710214" y="3293078"/>
          <a:ext cx="6080760" cy="1774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6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45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u="sng" dirty="0">
                          <a:effectLst/>
                        </a:rPr>
                        <a:t>Data Prep</a:t>
                      </a:r>
                      <a:endParaRPr lang="en-US" sz="800" b="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4572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Datum and projections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4572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Raster indexing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4572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Point thinning and viewing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u="sng" dirty="0">
                          <a:effectLst/>
                        </a:rPr>
                        <a:t>Indexing</a:t>
                      </a:r>
                      <a:endParaRPr lang="en-US" sz="800" b="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4572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Image Infusion 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914400" algn="l"/>
                        </a:tabLst>
                      </a:pPr>
                      <a:r>
                        <a:rPr lang="en-US" sz="800" b="0" dirty="0" err="1">
                          <a:effectLst/>
                        </a:rPr>
                        <a:t>GeoTiff</a:t>
                      </a:r>
                      <a:endParaRPr lang="en-US" sz="800" b="0" dirty="0">
                        <a:effectLst/>
                      </a:endParaRP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WMS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LAS infusion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SHP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WMS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WFS</a:t>
                      </a:r>
                      <a:endParaRPr lang="en-US" sz="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u="sng" dirty="0">
                          <a:effectLst/>
                        </a:rPr>
                        <a:t>Indexing (cont.)</a:t>
                      </a:r>
                      <a:endParaRPr lang="en-US" sz="800" b="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4572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Point filtering/rendering controls: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Elevation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Classification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Intensity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Return No.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Point source ID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Scan angle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RGB 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User defined data</a:t>
                      </a:r>
                    </a:p>
                    <a:p>
                      <a:pPr marL="742950" marR="0" lvl="1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9144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Height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u="sng" dirty="0">
                          <a:effectLst/>
                        </a:rPr>
                        <a:t>Indexing (cont.)</a:t>
                      </a:r>
                      <a:endParaRPr lang="en-US" sz="800" b="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4572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Batch processing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4572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Import/export</a:t>
                      </a:r>
                      <a:endParaRPr lang="en-US" sz="8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u="sng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b="0" u="sng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u="sng" dirty="0">
                          <a:effectLst/>
                        </a:rPr>
                        <a:t>Use in WW</a:t>
                      </a:r>
                      <a:endParaRPr lang="en-US" sz="800" b="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4572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Image/LAS infusion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4572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Point filtering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457200" algn="l"/>
                        </a:tabLst>
                      </a:pPr>
                      <a:r>
                        <a:rPr lang="en-US" sz="800" b="0" dirty="0">
                          <a:effectLst/>
                        </a:rPr>
                        <a:t>DEM creation</a:t>
                      </a:r>
                      <a:endParaRPr lang="en-US" sz="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2" descr="C:\Users\meli4689\Documents\LOGO\Springfield full color logo trimmed 2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4" y="121443"/>
            <a:ext cx="1709170" cy="735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0">
              <a:rot lat="0" lon="0" rev="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499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orldwind.arc.nasa.gov/temp/springfield/Screen%20Shot%202015-06-08%20at%202.30.22%20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73" y="0"/>
            <a:ext cx="6394028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orldwind.arc.nasa.gov/temp/springfield/Screen%20Shot%202015-06-08%20at%202.31.06%20P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7" y="1085850"/>
            <a:ext cx="4779169" cy="403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010283"/>
      </p:ext>
    </p:extLst>
  </p:cSld>
  <p:clrMapOvr>
    <a:masterClrMapping/>
  </p:clrMapOvr>
  <p:transition spd="slow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Description: Description: cid:F215934B-0E3B-4A15-80C8-3C86376042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762" y="14288"/>
            <a:ext cx="7707094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1" y="266284"/>
            <a:ext cx="14775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Springfield</a:t>
            </a:r>
          </a:p>
          <a:p>
            <a:pPr algn="ctr"/>
            <a:r>
              <a:rPr lang="en-US" sz="1800" dirty="0"/>
              <a:t>partnering with </a:t>
            </a:r>
          </a:p>
          <a:p>
            <a:pPr algn="ctr"/>
            <a:r>
              <a:rPr lang="en-US" sz="1800" dirty="0"/>
              <a:t>Kodiak Alaska </a:t>
            </a:r>
          </a:p>
          <a:p>
            <a:pPr algn="ctr"/>
            <a:r>
              <a:rPr lang="en-US" sz="1800" dirty="0"/>
              <a:t>and their </a:t>
            </a:r>
          </a:p>
          <a:p>
            <a:pPr algn="ctr"/>
            <a:r>
              <a:rPr lang="en-US" sz="1800" dirty="0"/>
              <a:t>City Smart development activity.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72808" y="4420720"/>
            <a:ext cx="2714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Every single transmission pole,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and all underground lines</a:t>
            </a:r>
          </a:p>
        </p:txBody>
      </p:sp>
    </p:spTree>
    <p:extLst>
      <p:ext uri="{BB962C8B-B14F-4D97-AF65-F5344CB8AC3E}">
        <p14:creationId xmlns:p14="http://schemas.microsoft.com/office/powerpoint/2010/main" val="3497706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s-2012-20-a-640x360_quicktime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57587"/>
            <a:ext cx="28194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http://spacetelescope.org/static/archives/images/screen/heic0916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96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64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49" y="707221"/>
            <a:ext cx="3446955" cy="285082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62201" y="3829050"/>
            <a:ext cx="4041775" cy="47982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 the benefit of all</a:t>
            </a:r>
          </a:p>
        </p:txBody>
      </p:sp>
      <p:sp>
        <p:nvSpPr>
          <p:cNvPr id="4" name="Shape 32"/>
          <p:cNvSpPr txBox="1">
            <a:spLocks/>
          </p:cNvSpPr>
          <p:nvPr/>
        </p:nvSpPr>
        <p:spPr bwMode="auto">
          <a:xfrm>
            <a:off x="4118341" y="1829692"/>
            <a:ext cx="4032673" cy="67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eaLnBrk="1" hangingPunct="1">
              <a:defRPr/>
            </a:pPr>
            <a:r>
              <a:rPr lang="en-US" altLang="en-US" sz="54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 Wind</a:t>
            </a:r>
          </a:p>
        </p:txBody>
      </p:sp>
    </p:spTree>
    <p:extLst>
      <p:ext uri="{BB962C8B-B14F-4D97-AF65-F5344CB8AC3E}">
        <p14:creationId xmlns:p14="http://schemas.microsoft.com/office/powerpoint/2010/main" val="1106982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32359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Smart Cities Get Smarter</a:t>
            </a:r>
            <a:b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by Thinking 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2593180"/>
            <a:ext cx="8151020" cy="18573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Every city needs what every other city needs.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Why is each city solving this problem as if alone?</a:t>
            </a:r>
          </a:p>
          <a:p>
            <a:r>
              <a:rPr lang="en-US" sz="2800" dirty="0"/>
              <a:t>A </a:t>
            </a:r>
            <a:r>
              <a:rPr lang="en-US" sz="2800" b="1" i="1" dirty="0"/>
              <a:t>smart city </a:t>
            </a:r>
            <a:r>
              <a:rPr lang="en-US" sz="2800" dirty="0"/>
              <a:t>works in concert </a:t>
            </a:r>
            <a:r>
              <a:rPr lang="en-US" sz="2800" b="1" i="1" u="sng" dirty="0"/>
              <a:t>with</a:t>
            </a:r>
            <a:r>
              <a:rPr lang="en-US" sz="2800" dirty="0"/>
              <a:t> other </a:t>
            </a:r>
            <a:r>
              <a:rPr lang="en-US" sz="2800" b="1" i="1" dirty="0"/>
              <a:t>cities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89436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64319" y="1557346"/>
            <a:ext cx="8643937" cy="341471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/>
              <a:t>Helsinki Finland! August 2017!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The Europa Challenge is a world challenge, to bring the world closer together through </a:t>
            </a:r>
            <a:r>
              <a:rPr lang="en-US" sz="2800" b="1" i="1" dirty="0"/>
              <a:t>urban management solutions </a:t>
            </a:r>
            <a:r>
              <a:rPr lang="en-US" sz="2800" dirty="0"/>
              <a:t>that </a:t>
            </a:r>
            <a:r>
              <a:rPr lang="en-US" sz="2800" b="1" i="1" dirty="0"/>
              <a:t>YOU</a:t>
            </a:r>
            <a:r>
              <a:rPr lang="en-US" sz="2800" dirty="0"/>
              <a:t> build and share with every other city!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Develop solutions serving your community needs that </a:t>
            </a:r>
            <a:r>
              <a:rPr lang="en-US" sz="2800" b="1" i="1" dirty="0"/>
              <a:t>benefit every other city!</a:t>
            </a:r>
            <a:r>
              <a:rPr lang="en-US" sz="28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Almost every city needs the same data management ^tools^ as every other city.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How can we help cities work together to be </a:t>
            </a:r>
            <a:r>
              <a:rPr lang="en-US" sz="2800" b="1" i="1" dirty="0"/>
              <a:t>more sustainable </a:t>
            </a:r>
            <a:r>
              <a:rPr lang="en-US" sz="2800" dirty="0"/>
              <a:t>and </a:t>
            </a:r>
            <a:r>
              <a:rPr lang="en-US" sz="2800" b="1" i="1" dirty="0"/>
              <a:t>more livable</a:t>
            </a:r>
            <a:r>
              <a:rPr lang="en-US" sz="2800" dirty="0"/>
              <a:t>? </a:t>
            </a:r>
            <a:br>
              <a:rPr lang="en-US" sz="2800" dirty="0"/>
            </a:br>
            <a:r>
              <a:rPr lang="en-US" sz="2800" dirty="0"/>
              <a:t>If cities were able to share their solutions with each other, this would multiply their investment by the number of cities participating.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Each city could develop different functionalities and then 'share' these results</a:t>
            </a:r>
            <a:br>
              <a:rPr lang="en-US" sz="2800" dirty="0"/>
            </a:br>
            <a:r>
              <a:rPr lang="en-US" sz="2800" dirty="0"/>
              <a:t>with each other, massively increasing our planet's collective productivity.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1476" y="357194"/>
            <a:ext cx="708020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Helsinki             Europa Challenge</a:t>
            </a:r>
          </a:p>
          <a:p>
            <a:pPr algn="ctr"/>
            <a:endParaRPr lang="en-US" sz="1800" b="1" dirty="0">
              <a:solidFill>
                <a:srgbClr val="FF0000"/>
              </a:solidFill>
            </a:endParaRP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http://eurochallenge.como.polimi.it/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20" y="117251"/>
            <a:ext cx="1465182" cy="12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3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603" y="1243192"/>
            <a:ext cx="3964781" cy="99417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 Wind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36" y="731598"/>
            <a:ext cx="2429261" cy="20086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64734" y="2243126"/>
            <a:ext cx="3964781" cy="229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Helsinki 2017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Smartest of Smart Cities</a:t>
            </a:r>
          </a:p>
        </p:txBody>
      </p:sp>
    </p:spTree>
    <p:extLst>
      <p:ext uri="{BB962C8B-B14F-4D97-AF65-F5344CB8AC3E}">
        <p14:creationId xmlns:p14="http://schemas.microsoft.com/office/powerpoint/2010/main" val="2666427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5" descr="Milky Way Andromed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3857625"/>
          </a:xfrm>
        </p:spPr>
      </p:pic>
    </p:spTree>
    <p:extLst>
      <p:ext uri="{BB962C8B-B14F-4D97-AF65-F5344CB8AC3E}">
        <p14:creationId xmlns:p14="http://schemas.microsoft.com/office/powerpoint/2010/main" val="388578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1.bp.blogspot.com/-_XmzF7bd0DY/Tu7cBG6sW9I/AAAAAAAAAXY/heMD0TfrU50/s1600/MilkyWayGalaxy-Angled2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0" y="-192881"/>
            <a:ext cx="9486900" cy="533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 rot="-1800000">
            <a:off x="-410299" y="1514031"/>
            <a:ext cx="3073277" cy="4616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1pPr>
            <a:lvl2pPr marL="742950">
              <a:defRPr sz="26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3pPr>
            <a:lvl4pPr marL="1600200">
              <a:defRPr sz="22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9pPr>
          </a:lstStyle>
          <a:p>
            <a:r>
              <a:rPr lang="en-US" altLang="en-US" sz="2400" dirty="0">
                <a:latin typeface="Arial" pitchFamily="34" charset="0"/>
              </a:rPr>
              <a:t>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54008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1.bp.blogspot.com/-_XmzF7bd0DY/Tu7cBG6sW9I/AAAAAAAAAXY/heMD0TfrU50/s1600/MilkyWayGalaxy-Angled2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0" y="-192881"/>
            <a:ext cx="9486900" cy="533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122064" y="3100387"/>
            <a:ext cx="1321599" cy="1171576"/>
          </a:xfrm>
          <a:prstGeom prst="straightConnector1">
            <a:avLst/>
          </a:prstGeom>
          <a:ln w="127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3"/>
          <p:cNvSpPr txBox="1">
            <a:spLocks noChangeArrowheads="1"/>
          </p:cNvSpPr>
          <p:nvPr/>
        </p:nvSpPr>
        <p:spPr bwMode="auto">
          <a:xfrm rot="-1800000">
            <a:off x="-410299" y="1514031"/>
            <a:ext cx="3073277" cy="4616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1pPr>
            <a:lvl2pPr marL="742950">
              <a:defRPr sz="26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3pPr>
            <a:lvl4pPr marL="1600200">
              <a:defRPr sz="22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9pPr>
          </a:lstStyle>
          <a:p>
            <a:r>
              <a:rPr lang="en-US" altLang="en-US" sz="2400" dirty="0">
                <a:latin typeface="Arial" pitchFamily="34" charset="0"/>
              </a:rPr>
              <a:t>                                 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55419" y="3856464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1pPr>
            <a:lvl2pPr marL="742950">
              <a:defRPr sz="26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3pPr>
            <a:lvl4pPr marL="1600200">
              <a:defRPr sz="22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9pPr>
          </a:lstStyle>
          <a:p>
            <a:pPr algn="ctr"/>
            <a:br>
              <a:rPr lang="en-US" altLang="en-US" sz="2400" dirty="0">
                <a:solidFill>
                  <a:srgbClr val="FFFF99"/>
                </a:solidFill>
                <a:latin typeface="Calibri" pitchFamily="34" charset="0"/>
              </a:rPr>
            </a:br>
            <a:r>
              <a:rPr lang="en-US" altLang="en-US" sz="2400" dirty="0">
                <a:solidFill>
                  <a:srgbClr val="FFFF99"/>
                </a:solidFill>
                <a:latin typeface="Calibri" pitchFamily="34" charset="0"/>
              </a:rPr>
              <a:t>You are here!</a:t>
            </a:r>
          </a:p>
        </p:txBody>
      </p:sp>
    </p:spTree>
    <p:extLst>
      <p:ext uri="{BB962C8B-B14F-4D97-AF65-F5344CB8AC3E}">
        <p14:creationId xmlns:p14="http://schemas.microsoft.com/office/powerpoint/2010/main" val="4139848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1.bp.blogspot.com/-_XmzF7bd0DY/Tu7cBG6sW9I/AAAAAAAAAXY/heMD0TfrU50/s1600/MilkyWayGalaxy-Angled2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0" y="-192881"/>
            <a:ext cx="9486900" cy="533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5255419" y="3856464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1pPr>
            <a:lvl2pPr marL="742950">
              <a:defRPr sz="26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3pPr>
            <a:lvl4pPr marL="1600200">
              <a:defRPr sz="22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FF99"/>
                </a:solidFill>
                <a:latin typeface="Calibri" pitchFamily="34" charset="0"/>
              </a:rPr>
              <a:t>Oops!</a:t>
            </a:r>
            <a:br>
              <a:rPr lang="en-US" altLang="en-US" sz="2400" dirty="0">
                <a:solidFill>
                  <a:srgbClr val="FFFF99"/>
                </a:solidFill>
                <a:latin typeface="Calibri" pitchFamily="34" charset="0"/>
              </a:rPr>
            </a:br>
            <a:r>
              <a:rPr lang="en-US" altLang="en-US" sz="2400" dirty="0">
                <a:solidFill>
                  <a:srgbClr val="FFFF99"/>
                </a:solidFill>
                <a:latin typeface="Calibri" pitchFamily="34" charset="0"/>
              </a:rPr>
              <a:t>You were here!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 rot="-1800000">
            <a:off x="-410299" y="1514031"/>
            <a:ext cx="3073277" cy="4616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1pPr>
            <a:lvl2pPr marL="742950">
              <a:defRPr sz="26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3pPr>
            <a:lvl4pPr marL="1600200">
              <a:defRPr sz="22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FEB80A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Corbel" pitchFamily="34" charset="0"/>
                <a:ea typeface="MS PGothic" pitchFamily="34" charset="-128"/>
              </a:defRPr>
            </a:lvl9pPr>
          </a:lstStyle>
          <a:p>
            <a:r>
              <a:rPr lang="en-US" altLang="en-US" sz="2400" dirty="0">
                <a:latin typeface="Arial" pitchFamily="34" charset="0"/>
              </a:rPr>
              <a:t>                                 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122064" y="3100387"/>
            <a:ext cx="1321599" cy="1171576"/>
          </a:xfrm>
          <a:prstGeom prst="straightConnector1">
            <a:avLst/>
          </a:prstGeom>
          <a:ln w="127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103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71662" y="1693068"/>
            <a:ext cx="7272337" cy="34504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19459" name="Picture 8" descr="http://2.bp.blogspot.com/-A0ZVnFl44ZY/Tl8KUfB7jII/AAAAAAAACcg/3KYWyuX6030/s1600/earth-from-space-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Subtitle 7"/>
          <p:cNvSpPr txBox="1">
            <a:spLocks/>
          </p:cNvSpPr>
          <p:nvPr/>
        </p:nvSpPr>
        <p:spPr bwMode="auto">
          <a:xfrm>
            <a:off x="381000" y="57150"/>
            <a:ext cx="8610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A7D6FF"/>
                </a:solidFill>
              </a:rPr>
              <a:t>“Eyes look your last!  Arms take your last embrace!” . . . or . . .</a:t>
            </a:r>
          </a:p>
          <a:p>
            <a:pPr eaLnBrk="1" hangingPunct="1"/>
            <a:r>
              <a:rPr lang="en-US" sz="1800" dirty="0">
                <a:solidFill>
                  <a:srgbClr val="A7D6FF"/>
                </a:solidFill>
              </a:rPr>
              <a:t>	How beauteous mankind is! </a:t>
            </a:r>
            <a:r>
              <a:rPr lang="en-US" sz="1800" i="1" dirty="0">
                <a:solidFill>
                  <a:srgbClr val="A7D6FF"/>
                </a:solidFill>
              </a:rPr>
              <a:t>Oh brave new world</a:t>
            </a:r>
            <a:r>
              <a:rPr lang="en-US" sz="1800" dirty="0">
                <a:solidFill>
                  <a:srgbClr val="A7D6FF"/>
                </a:solidFill>
              </a:rPr>
              <a:t> that </a:t>
            </a:r>
            <a:r>
              <a:rPr lang="en-US" sz="1800" i="1" dirty="0">
                <a:solidFill>
                  <a:srgbClr val="A7D6FF"/>
                </a:solidFill>
              </a:rPr>
              <a:t>has such</a:t>
            </a:r>
            <a:r>
              <a:rPr lang="en-US" sz="1800" dirty="0">
                <a:solidFill>
                  <a:srgbClr val="A7D6FF"/>
                </a:solidFill>
              </a:rPr>
              <a:t> people in it!</a:t>
            </a:r>
          </a:p>
          <a:p>
            <a:pPr algn="r" eaLnBrk="1" hangingPunct="1"/>
            <a:endParaRPr lang="en-US" sz="800" dirty="0">
              <a:solidFill>
                <a:srgbClr val="A7D6FF"/>
              </a:solidFill>
            </a:endParaRPr>
          </a:p>
          <a:p>
            <a:pPr algn="r" eaLnBrk="1" hangingPunct="1"/>
            <a:r>
              <a:rPr lang="en-US" sz="1400" dirty="0">
                <a:solidFill>
                  <a:srgbClr val="A7D6FF"/>
                </a:solidFill>
              </a:rPr>
              <a:t>Romeo or Miranda?</a:t>
            </a:r>
          </a:p>
          <a:p>
            <a:pPr eaLnBrk="1" hangingPunct="1"/>
            <a:endParaRPr lang="en-US" dirty="0">
              <a:solidFill>
                <a:srgbClr val="A7D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SCC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1659</TotalTime>
  <Words>1242</Words>
  <Application>Microsoft Office PowerPoint</Application>
  <PresentationFormat>On-screen Show (16:9)</PresentationFormat>
  <Paragraphs>223</Paragraphs>
  <Slides>43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Helvetica Light</vt:lpstr>
      <vt:lpstr>Times New Roman</vt:lpstr>
      <vt:lpstr>Wingdings</vt:lpstr>
      <vt:lpstr>Office Theme</vt:lpstr>
      <vt:lpstr>Custom Design</vt:lpstr>
      <vt:lpstr>World Wind</vt:lpstr>
      <vt:lpstr>Smart Cities Get Smarter by Thinking 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Cities Be Smart Together? The Magic Formula: Think Global Act Local</vt:lpstr>
      <vt:lpstr>US NSDI  &amp;  EC INSPIRE  Directives</vt:lpstr>
      <vt:lpstr>Web World Wind Jointly Developed By</vt:lpstr>
      <vt:lpstr>PowerPoint Presentation</vt:lpstr>
      <vt:lpstr>PowerPoint Presentation</vt:lpstr>
      <vt:lpstr>Any Data Type</vt:lpstr>
      <vt:lpstr>Any Data View</vt:lpstr>
      <vt:lpstr>PowerPoint Presentation</vt:lpstr>
      <vt:lpstr>PowerPoint Presentation</vt:lpstr>
      <vt:lpstr>PowerPoint Presentation</vt:lpstr>
      <vt:lpstr>Sub-Surface</vt:lpstr>
      <vt:lpstr>PowerPoint Presentation</vt:lpstr>
      <vt:lpstr>Interactive Analysis</vt:lpstr>
      <vt:lpstr>PowerPoint Presentation</vt:lpstr>
      <vt:lpstr>PowerPoint Presentation</vt:lpstr>
      <vt:lpstr>Architecture</vt:lpstr>
      <vt:lpstr>WorldWind Is:</vt:lpstr>
      <vt:lpstr>WorldWind Provides</vt:lpstr>
      <vt:lpstr>PowerPoint Presentation</vt:lpstr>
      <vt:lpstr>Infrastructure the Back-end</vt:lpstr>
      <vt:lpstr>World Wind  Lidar Development</vt:lpstr>
      <vt:lpstr>PowerPoint Presentation</vt:lpstr>
      <vt:lpstr>PowerPoint Presentation</vt:lpstr>
      <vt:lpstr>PowerPoint Presentation</vt:lpstr>
      <vt:lpstr>Smart Cities Get Smarter by Thinking  Together</vt:lpstr>
      <vt:lpstr>PowerPoint Presentation</vt:lpstr>
      <vt:lpstr>World Wind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Patrick Hogan</cp:lastModifiedBy>
  <cp:revision>89</cp:revision>
  <dcterms:created xsi:type="dcterms:W3CDTF">2017-04-27T17:13:19Z</dcterms:created>
  <dcterms:modified xsi:type="dcterms:W3CDTF">2022-09-24T02:28:26Z</dcterms:modified>
</cp:coreProperties>
</file>